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85" r:id="rId2"/>
    <p:sldMasterId id="2147483700" r:id="rId3"/>
  </p:sldMasterIdLst>
  <p:notesMasterIdLst>
    <p:notesMasterId r:id="rId20"/>
  </p:notesMasterIdLst>
  <p:sldIdLst>
    <p:sldId id="416" r:id="rId4"/>
    <p:sldId id="646" r:id="rId5"/>
    <p:sldId id="1006" r:id="rId6"/>
    <p:sldId id="1005" r:id="rId7"/>
    <p:sldId id="1007" r:id="rId8"/>
    <p:sldId id="1008" r:id="rId9"/>
    <p:sldId id="607" r:id="rId10"/>
    <p:sldId id="1009" r:id="rId11"/>
    <p:sldId id="1022" r:id="rId12"/>
    <p:sldId id="1024" r:id="rId13"/>
    <p:sldId id="613" r:id="rId14"/>
    <p:sldId id="1017" r:id="rId15"/>
    <p:sldId id="1021" r:id="rId16"/>
    <p:sldId id="630" r:id="rId17"/>
    <p:sldId id="1003" r:id="rId18"/>
    <p:sldId id="641" r:id="rId1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BB9E5"/>
    <a:srgbClr val="13A0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98" autoAdjust="0"/>
    <p:restoredTop sz="93605" autoAdjust="0"/>
  </p:normalViewPr>
  <p:slideViewPr>
    <p:cSldViewPr snapToGrid="0" snapToObjects="1">
      <p:cViewPr varScale="1">
        <p:scale>
          <a:sx n="160" d="100"/>
          <a:sy n="160" d="100"/>
        </p:scale>
        <p:origin x="392" y="16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44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3B1290-7ACB-164E-B3DC-A1E6B8B5D82A}" type="datetimeFigureOut">
              <a:rPr lang="en-US" smtClean="0"/>
              <a:t>8/29/25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2B416E-2B53-5347-BA47-2B90E3F2585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9262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2B416E-2B53-5347-BA47-2B90E3F2585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1109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2B416E-2B53-5347-BA47-2B90E3F2585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4241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97058C-7010-DA4E-6D7E-6B5FB0C836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7A9AAE-8230-283C-D3E4-1CA33F5175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13DC0D-34C6-867A-1D1C-C542D9ADA9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1A0ADC-81FF-3A49-A297-0ADE934C3C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2B416E-2B53-5347-BA47-2B90E3F2585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6272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54DE7A-856D-303F-73AF-A72D4CBA70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673A34-DABA-4155-4374-27597D4356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F69AC7A-6D27-68B2-DF5C-5D452CC908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F7F9C9-F48A-9949-AB67-513A5EA2CC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2B416E-2B53-5347-BA47-2B90E3F2585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022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EDIT-CMD: </a:t>
            </a:r>
            <a:r>
              <a:rPr lang="nl-NL" dirty="0" err="1"/>
              <a:t>intrapatient</a:t>
            </a:r>
            <a:r>
              <a:rPr lang="nl-NL" dirty="0"/>
              <a:t> follow-up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D25144-9389-A242-9348-F7E2ADD28471}" type="slidenum">
              <a:rPr lang="x-none" smtClean="0"/>
              <a:t>14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273474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2B416E-2B53-5347-BA47-2B90E3F2585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444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8"/>
          <p:cNvSpPr/>
          <p:nvPr userDrawn="1"/>
        </p:nvSpPr>
        <p:spPr>
          <a:xfrm>
            <a:off x="5059370" y="853679"/>
            <a:ext cx="4067175" cy="11703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nl-NL" sz="2400">
              <a:solidFill>
                <a:srgbClr val="FFFFFF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186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8"/>
          <p:cNvSpPr/>
          <p:nvPr userDrawn="1"/>
        </p:nvSpPr>
        <p:spPr>
          <a:xfrm>
            <a:off x="5059370" y="853679"/>
            <a:ext cx="4067175" cy="11703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nl-NL" sz="2400">
              <a:solidFill>
                <a:srgbClr val="FFFFFF"/>
              </a:solidFill>
            </a:endParaRPr>
          </a:p>
        </p:txBody>
      </p:sp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4114800"/>
          </a:xfrm>
          <a:prstGeom prst="rect">
            <a:avLst/>
          </a:prstGeo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4114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447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2000" y="342900"/>
            <a:ext cx="8280000" cy="405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l-NL" dirty="0">
              <a:solidFill>
                <a:srgbClr val="000000"/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>
          <a:xfrm>
            <a:off x="8172000" y="4833000"/>
            <a:ext cx="900000" cy="114300"/>
          </a:xfrm>
          <a:prstGeom prst="rect">
            <a:avLst/>
          </a:prstGeo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nl-NL" sz="2400" dirty="0">
                <a:solidFill>
                  <a:srgbClr val="000000"/>
                </a:solidFill>
                <a:latin typeface="Times New Roman" pitchFamily="18" charset="0"/>
              </a:rPr>
              <a:t>pagina </a:t>
            </a:r>
            <a:fld id="{6177F8AF-D78A-465A-A3A2-B2E04F2F2820}" type="slidenum">
              <a:rPr lang="nl-NL" sz="2400">
                <a:solidFill>
                  <a:srgbClr val="000000"/>
                </a:solidFill>
                <a:latin typeface="Times New Roman" pitchFamily="18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nl-NL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2"/>
          </p:nvPr>
        </p:nvSpPr>
        <p:spPr>
          <a:xfrm>
            <a:off x="432000" y="944999"/>
            <a:ext cx="8280400" cy="3780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2554773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nl-NL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hthoek 7"/>
          <p:cNvSpPr/>
          <p:nvPr userDrawn="1"/>
        </p:nvSpPr>
        <p:spPr>
          <a:xfrm>
            <a:off x="521500" y="445500"/>
            <a:ext cx="8100000" cy="315939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nl-NL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46000" y="752597"/>
            <a:ext cx="7452000" cy="400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845540" y="1237657"/>
            <a:ext cx="7452000" cy="400050"/>
          </a:xfrm>
        </p:spPr>
        <p:txBody>
          <a:bodyPr>
            <a:noAutofit/>
          </a:bodyPr>
          <a:lstStyle>
            <a:lvl1pPr marL="0" indent="0" algn="l">
              <a:lnSpc>
                <a:spcPts val="4200"/>
              </a:lnSpc>
              <a:buNone/>
              <a:defRPr sz="400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het opmaakprofiel van de modelondertitel te bewerken</a:t>
            </a:r>
            <a:endParaRPr lang="nl-NL" dirty="0"/>
          </a:p>
        </p:txBody>
      </p:sp>
      <p:sp>
        <p:nvSpPr>
          <p:cNvPr id="11" name="Rechthoek 10"/>
          <p:cNvSpPr/>
          <p:nvPr userDrawn="1"/>
        </p:nvSpPr>
        <p:spPr>
          <a:xfrm>
            <a:off x="521500" y="3969000"/>
            <a:ext cx="8100000" cy="81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nl-NL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0"/>
          </p:nvPr>
        </p:nvSpPr>
        <p:spPr>
          <a:xfrm>
            <a:off x="846009" y="3058691"/>
            <a:ext cx="5346157" cy="476250"/>
          </a:xfrm>
        </p:spPr>
        <p:txBody>
          <a:bodyPr/>
          <a:lstStyle>
            <a:lvl1pPr marL="0" indent="0" algn="l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Klik om de modelstijlen te bewerken</a:t>
            </a:r>
          </a:p>
        </p:txBody>
      </p:sp>
      <p:pic>
        <p:nvPicPr>
          <p:cNvPr id="17" name="Afbeelding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003" y="4698000"/>
            <a:ext cx="2426807" cy="22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4853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nl-NL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46000" y="752597"/>
            <a:ext cx="7452000" cy="40005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845540" y="1237657"/>
            <a:ext cx="7452000" cy="400050"/>
          </a:xfrm>
        </p:spPr>
        <p:txBody>
          <a:bodyPr>
            <a:noAutofit/>
          </a:bodyPr>
          <a:lstStyle>
            <a:lvl1pPr marL="0" indent="0" algn="l">
              <a:lnSpc>
                <a:spcPts val="4200"/>
              </a:lnSpc>
              <a:buNone/>
              <a:defRPr sz="4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het opmaakprofiel van de modelondertitel te bewerken</a:t>
            </a:r>
            <a:endParaRPr lang="nl-NL" dirty="0"/>
          </a:p>
        </p:txBody>
      </p:sp>
      <p:sp>
        <p:nvSpPr>
          <p:cNvPr id="11" name="Rechthoek 10"/>
          <p:cNvSpPr/>
          <p:nvPr userDrawn="1"/>
        </p:nvSpPr>
        <p:spPr>
          <a:xfrm>
            <a:off x="521500" y="3969000"/>
            <a:ext cx="8100000" cy="81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nl-NL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0"/>
          </p:nvPr>
        </p:nvSpPr>
        <p:spPr>
          <a:xfrm>
            <a:off x="846009" y="3058691"/>
            <a:ext cx="5346157" cy="476250"/>
          </a:xfrm>
        </p:spPr>
        <p:txBody>
          <a:bodyPr/>
          <a:lstStyle>
            <a:lvl1pPr marL="0" indent="0" algn="l"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modelstijlen te bewerken</a:t>
            </a:r>
          </a:p>
        </p:txBody>
      </p:sp>
      <p:pic>
        <p:nvPicPr>
          <p:cNvPr id="17" name="Afbeelding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003" y="4698000"/>
            <a:ext cx="2426807" cy="226800"/>
          </a:xfrm>
          <a:prstGeom prst="rect">
            <a:avLst/>
          </a:prstGeom>
        </p:spPr>
      </p:pic>
      <p:sp>
        <p:nvSpPr>
          <p:cNvPr id="9" name="Rechthoek 8"/>
          <p:cNvSpPr/>
          <p:nvPr userDrawn="1"/>
        </p:nvSpPr>
        <p:spPr>
          <a:xfrm>
            <a:off x="522000" y="445500"/>
            <a:ext cx="8100000" cy="37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nl-NL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04147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>
                <a:solidFill>
                  <a:srgbClr val="006991"/>
                </a:solidFill>
                <a:latin typeface="Calibri"/>
              </a:rPr>
              <a:t>&lt;datum&gt;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srgbClr val="006991"/>
                </a:solidFill>
                <a:latin typeface="Calibri"/>
              </a:rPr>
              <a:t>&lt;Titel van de presentatie&gt;</a:t>
            </a:r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22000" y="4810807"/>
            <a:ext cx="810000" cy="1143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200"/>
              </a:lnSpc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nl-NL">
                <a:solidFill>
                  <a:srgbClr val="006991"/>
                </a:solidFill>
                <a:latin typeface="Calibri"/>
              </a:rPr>
              <a:t>Pagina </a:t>
            </a:r>
            <a:fld id="{7FC9B413-936F-403B-BC98-20250EBFF374}" type="slidenum">
              <a:rPr lang="nl-NL" smtClean="0">
                <a:solidFill>
                  <a:srgbClr val="006991"/>
                </a:solidFill>
                <a:latin typeface="Calibri"/>
              </a:rPr>
              <a:pPr/>
              <a:t>‹nr.›</a:t>
            </a:fld>
            <a:endParaRPr lang="nl-NL" dirty="0">
              <a:solidFill>
                <a:srgbClr val="00699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2693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>
                <a:solidFill>
                  <a:srgbClr val="006991"/>
                </a:solidFill>
                <a:latin typeface="Calibri"/>
              </a:rPr>
              <a:t>&lt;datum&gt;</a:t>
            </a:r>
            <a:endParaRPr lang="nl-NL" dirty="0">
              <a:solidFill>
                <a:srgbClr val="006991"/>
              </a:solidFill>
              <a:latin typeface="Calibri"/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srgbClr val="006991"/>
                </a:solidFill>
                <a:latin typeface="Calibri"/>
              </a:rPr>
              <a:t>&lt;Titel van de presentatie&gt;</a:t>
            </a:r>
            <a:endParaRPr lang="nl-NL" dirty="0">
              <a:solidFill>
                <a:srgbClr val="006991"/>
              </a:solidFill>
              <a:latin typeface="Calibri"/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l-NL">
                <a:solidFill>
                  <a:srgbClr val="006991"/>
                </a:solidFill>
                <a:latin typeface="Calibri"/>
              </a:rPr>
              <a:t>Pagina </a:t>
            </a:r>
            <a:fld id="{7FC9B413-936F-403B-BC98-20250EBFF374}" type="slidenum">
              <a:rPr lang="nl-NL" smtClean="0">
                <a:solidFill>
                  <a:srgbClr val="006991"/>
                </a:solidFill>
                <a:latin typeface="Calibri"/>
              </a:rPr>
              <a:pPr/>
              <a:t>‹nr.›</a:t>
            </a:fld>
            <a:endParaRPr lang="nl-NL" dirty="0">
              <a:solidFill>
                <a:srgbClr val="006991"/>
              </a:solidFill>
              <a:latin typeface="Calibri"/>
            </a:endParaRPr>
          </a:p>
        </p:txBody>
      </p:sp>
      <p:sp>
        <p:nvSpPr>
          <p:cNvPr id="6" name="Ondertitel 2"/>
          <p:cNvSpPr>
            <a:spLocks noGrp="1"/>
          </p:cNvSpPr>
          <p:nvPr>
            <p:ph type="subTitle" idx="1"/>
          </p:nvPr>
        </p:nvSpPr>
        <p:spPr>
          <a:xfrm>
            <a:off x="522000" y="1237657"/>
            <a:ext cx="8100000" cy="400050"/>
          </a:xfrm>
        </p:spPr>
        <p:txBody>
          <a:bodyPr>
            <a:noAutofit/>
          </a:bodyPr>
          <a:lstStyle>
            <a:lvl1pPr marL="0" indent="0" algn="l">
              <a:lnSpc>
                <a:spcPts val="4200"/>
              </a:lnSpc>
              <a:buNone/>
              <a:defRPr sz="4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het opmaakprofiel van de modelondertitel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858869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met 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22000" y="753258"/>
            <a:ext cx="8100000" cy="400050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>
                <a:solidFill>
                  <a:srgbClr val="006991"/>
                </a:solidFill>
                <a:latin typeface="Calibri"/>
              </a:rPr>
              <a:t>&lt;datum&gt;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srgbClr val="006991"/>
                </a:solidFill>
                <a:latin typeface="Calibri"/>
              </a:rPr>
              <a:t>&lt;Titel van de presentatie&gt;</a:t>
            </a:r>
          </a:p>
        </p:txBody>
      </p:sp>
      <p:sp>
        <p:nvSpPr>
          <p:cNvPr id="9" name="Tijdelijke aanduiding voor grafiek 8"/>
          <p:cNvSpPr>
            <a:spLocks noGrp="1"/>
          </p:cNvSpPr>
          <p:nvPr>
            <p:ph type="chart" sz="quarter" idx="13"/>
          </p:nvPr>
        </p:nvSpPr>
        <p:spPr>
          <a:xfrm>
            <a:off x="4647600" y="1239300"/>
            <a:ext cx="3974900" cy="30942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grafiek wilt toevoegen</a:t>
            </a:r>
            <a:endParaRPr lang="nl-NL" dirty="0"/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4"/>
          </p:nvPr>
        </p:nvSpPr>
        <p:spPr>
          <a:xfrm>
            <a:off x="522288" y="1239001"/>
            <a:ext cx="4039200" cy="3093684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22000" y="4810807"/>
            <a:ext cx="810000" cy="1143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200"/>
              </a:lnSpc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nl-NL">
                <a:solidFill>
                  <a:srgbClr val="006991"/>
                </a:solidFill>
                <a:latin typeface="Calibri"/>
              </a:rPr>
              <a:t>Pagina </a:t>
            </a:r>
            <a:fld id="{7FC9B413-936F-403B-BC98-20250EBFF374}" type="slidenum">
              <a:rPr lang="nl-NL" smtClean="0">
                <a:solidFill>
                  <a:srgbClr val="006991"/>
                </a:solidFill>
                <a:latin typeface="Calibri"/>
              </a:rPr>
              <a:pPr/>
              <a:t>‹nr.›</a:t>
            </a:fld>
            <a:endParaRPr lang="nl-NL" dirty="0">
              <a:solidFill>
                <a:srgbClr val="00699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18076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met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22000" y="753258"/>
            <a:ext cx="8100000" cy="400050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>
                <a:solidFill>
                  <a:srgbClr val="006991"/>
                </a:solidFill>
                <a:latin typeface="Calibri"/>
              </a:rPr>
              <a:t>&lt;datum&gt;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srgbClr val="006991"/>
                </a:solidFill>
                <a:latin typeface="Calibri"/>
              </a:rPr>
              <a:t>&lt;Titel van de presentatie&gt;</a:t>
            </a:r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4"/>
          </p:nvPr>
        </p:nvSpPr>
        <p:spPr>
          <a:xfrm>
            <a:off x="522288" y="1239300"/>
            <a:ext cx="4039200" cy="3094200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afbeelding 3"/>
          <p:cNvSpPr>
            <a:spLocks noGrp="1"/>
          </p:cNvSpPr>
          <p:nvPr>
            <p:ph type="pic" sz="quarter" idx="15"/>
          </p:nvPr>
        </p:nvSpPr>
        <p:spPr>
          <a:xfrm>
            <a:off x="4647600" y="1239300"/>
            <a:ext cx="3974900" cy="30942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0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22000" y="4810807"/>
            <a:ext cx="810000" cy="1143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200"/>
              </a:lnSpc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nl-NL">
                <a:solidFill>
                  <a:srgbClr val="006991"/>
                </a:solidFill>
                <a:latin typeface="Calibri"/>
              </a:rPr>
              <a:t>Pagina </a:t>
            </a:r>
            <a:fld id="{7FC9B413-936F-403B-BC98-20250EBFF374}" type="slidenum">
              <a:rPr lang="nl-NL" smtClean="0">
                <a:solidFill>
                  <a:srgbClr val="006991"/>
                </a:solidFill>
                <a:latin typeface="Calibri"/>
              </a:rPr>
              <a:pPr/>
              <a:t>‹nr.›</a:t>
            </a:fld>
            <a:endParaRPr lang="nl-NL" dirty="0">
              <a:solidFill>
                <a:srgbClr val="00699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50363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dia me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22000" y="753258"/>
            <a:ext cx="8100000" cy="400050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>
                <a:solidFill>
                  <a:srgbClr val="006991"/>
                </a:solidFill>
                <a:latin typeface="Calibri"/>
              </a:rPr>
              <a:t>&lt;datum&gt;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srgbClr val="006991"/>
                </a:solidFill>
                <a:latin typeface="Calibri"/>
              </a:rPr>
              <a:t>&lt;Titel van de presentatie&gt;</a:t>
            </a:r>
          </a:p>
        </p:txBody>
      </p:sp>
      <p:sp>
        <p:nvSpPr>
          <p:cNvPr id="4" name="Tijdelijke aanduiding voor afbeelding 3"/>
          <p:cNvSpPr>
            <a:spLocks noGrp="1"/>
          </p:cNvSpPr>
          <p:nvPr>
            <p:ph type="pic" sz="quarter" idx="15"/>
          </p:nvPr>
        </p:nvSpPr>
        <p:spPr>
          <a:xfrm>
            <a:off x="521500" y="1239300"/>
            <a:ext cx="8101000" cy="30942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8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22000" y="4810807"/>
            <a:ext cx="810000" cy="1143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200"/>
              </a:lnSpc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nl-NL">
                <a:solidFill>
                  <a:srgbClr val="006991"/>
                </a:solidFill>
                <a:latin typeface="Calibri"/>
              </a:rPr>
              <a:t>Pagina </a:t>
            </a:r>
            <a:fld id="{7FC9B413-936F-403B-BC98-20250EBFF374}" type="slidenum">
              <a:rPr lang="nl-NL" smtClean="0">
                <a:solidFill>
                  <a:srgbClr val="006991"/>
                </a:solidFill>
                <a:latin typeface="Calibri"/>
              </a:rPr>
              <a:pPr/>
              <a:t>‹nr.›</a:t>
            </a:fld>
            <a:endParaRPr lang="nl-NL" dirty="0">
              <a:solidFill>
                <a:srgbClr val="00699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82413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dia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>
                <a:solidFill>
                  <a:srgbClr val="006991"/>
                </a:solidFill>
                <a:latin typeface="Calibri"/>
              </a:rPr>
              <a:t>&lt;datum&gt;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srgbClr val="006991"/>
                </a:solidFill>
                <a:latin typeface="Calibri"/>
              </a:rPr>
              <a:t>&lt;Titel van de presentatie&gt;</a:t>
            </a:r>
          </a:p>
        </p:txBody>
      </p:sp>
      <p:sp>
        <p:nvSpPr>
          <p:cNvPr id="4" name="Tijdelijke aanduiding voor afbeelding 3"/>
          <p:cNvSpPr>
            <a:spLocks noGrp="1"/>
          </p:cNvSpPr>
          <p:nvPr>
            <p:ph type="pic" sz="quarter" idx="15"/>
          </p:nvPr>
        </p:nvSpPr>
        <p:spPr>
          <a:xfrm>
            <a:off x="521500" y="444699"/>
            <a:ext cx="8101000" cy="3888802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8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22000" y="4810807"/>
            <a:ext cx="810000" cy="1143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200"/>
              </a:lnSpc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nl-NL">
                <a:solidFill>
                  <a:srgbClr val="006991"/>
                </a:solidFill>
                <a:latin typeface="Calibri"/>
              </a:rPr>
              <a:t>Pagina </a:t>
            </a:r>
            <a:fld id="{7FC9B413-936F-403B-BC98-20250EBFF374}" type="slidenum">
              <a:rPr lang="nl-NL" smtClean="0">
                <a:solidFill>
                  <a:srgbClr val="006991"/>
                </a:solidFill>
                <a:latin typeface="Calibri"/>
              </a:rPr>
              <a:pPr/>
              <a:t>‹nr.›</a:t>
            </a:fld>
            <a:endParaRPr lang="nl-NL" dirty="0">
              <a:solidFill>
                <a:srgbClr val="00699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2771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8"/>
          <p:cNvSpPr/>
          <p:nvPr userDrawn="1"/>
        </p:nvSpPr>
        <p:spPr>
          <a:xfrm>
            <a:off x="5059370" y="853679"/>
            <a:ext cx="4067175" cy="11703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nl-NL" sz="2400">
              <a:solidFill>
                <a:srgbClr val="FFFFFF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857250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85800" y="1485900"/>
            <a:ext cx="7772400" cy="30861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6164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3"/>
          <p:cNvSpPr>
            <a:spLocks noGrp="1"/>
          </p:cNvSpPr>
          <p:nvPr>
            <p:ph type="pic" sz="quarter" idx="15"/>
          </p:nvPr>
        </p:nvSpPr>
        <p:spPr>
          <a:xfrm>
            <a:off x="0" y="5"/>
            <a:ext cx="9144000" cy="5143499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grpSp>
        <p:nvGrpSpPr>
          <p:cNvPr id="25" name="Groep 24"/>
          <p:cNvGrpSpPr/>
          <p:nvPr userDrawn="1"/>
        </p:nvGrpSpPr>
        <p:grpSpPr>
          <a:xfrm>
            <a:off x="5867400" y="4698208"/>
            <a:ext cx="2427288" cy="226220"/>
            <a:chOff x="5867400" y="6264275"/>
            <a:chExt cx="2427288" cy="301626"/>
          </a:xfrm>
        </p:grpSpPr>
        <p:sp>
          <p:nvSpPr>
            <p:cNvPr id="15" name="Freeform 10"/>
            <p:cNvSpPr>
              <a:spLocks noEditPoints="1"/>
            </p:cNvSpPr>
            <p:nvPr userDrawn="1"/>
          </p:nvSpPr>
          <p:spPr bwMode="auto">
            <a:xfrm>
              <a:off x="5867400" y="6264275"/>
              <a:ext cx="258763" cy="295275"/>
            </a:xfrm>
            <a:custGeom>
              <a:avLst/>
              <a:gdLst>
                <a:gd name="T0" fmla="*/ 389 w 407"/>
                <a:gd name="T1" fmla="*/ 424 h 463"/>
                <a:gd name="T2" fmla="*/ 352 w 407"/>
                <a:gd name="T3" fmla="*/ 397 h 463"/>
                <a:gd name="T4" fmla="*/ 248 w 407"/>
                <a:gd name="T5" fmla="*/ 229 h 463"/>
                <a:gd name="T6" fmla="*/ 346 w 407"/>
                <a:gd name="T7" fmla="*/ 108 h 463"/>
                <a:gd name="T8" fmla="*/ 185 w 407"/>
                <a:gd name="T9" fmla="*/ 0 h 463"/>
                <a:gd name="T10" fmla="*/ 8 w 407"/>
                <a:gd name="T11" fmla="*/ 0 h 463"/>
                <a:gd name="T12" fmla="*/ 0 w 407"/>
                <a:gd name="T13" fmla="*/ 11 h 463"/>
                <a:gd name="T14" fmla="*/ 0 w 407"/>
                <a:gd name="T15" fmla="*/ 24 h 463"/>
                <a:gd name="T16" fmla="*/ 17 w 407"/>
                <a:gd name="T17" fmla="*/ 39 h 463"/>
                <a:gd name="T18" fmla="*/ 46 w 407"/>
                <a:gd name="T19" fmla="*/ 47 h 463"/>
                <a:gd name="T20" fmla="*/ 46 w 407"/>
                <a:gd name="T21" fmla="*/ 417 h 463"/>
                <a:gd name="T22" fmla="*/ 17 w 407"/>
                <a:gd name="T23" fmla="*/ 424 h 463"/>
                <a:gd name="T24" fmla="*/ 0 w 407"/>
                <a:gd name="T25" fmla="*/ 440 h 463"/>
                <a:gd name="T26" fmla="*/ 0 w 407"/>
                <a:gd name="T27" fmla="*/ 453 h 463"/>
                <a:gd name="T28" fmla="*/ 8 w 407"/>
                <a:gd name="T29" fmla="*/ 463 h 463"/>
                <a:gd name="T30" fmla="*/ 167 w 407"/>
                <a:gd name="T31" fmla="*/ 463 h 463"/>
                <a:gd name="T32" fmla="*/ 176 w 407"/>
                <a:gd name="T33" fmla="*/ 453 h 463"/>
                <a:gd name="T34" fmla="*/ 176 w 407"/>
                <a:gd name="T35" fmla="*/ 440 h 463"/>
                <a:gd name="T36" fmla="*/ 158 w 407"/>
                <a:gd name="T37" fmla="*/ 424 h 463"/>
                <a:gd name="T38" fmla="*/ 129 w 407"/>
                <a:gd name="T39" fmla="*/ 417 h 463"/>
                <a:gd name="T40" fmla="*/ 129 w 407"/>
                <a:gd name="T41" fmla="*/ 242 h 463"/>
                <a:gd name="T42" fmla="*/ 171 w 407"/>
                <a:gd name="T43" fmla="*/ 242 h 463"/>
                <a:gd name="T44" fmla="*/ 287 w 407"/>
                <a:gd name="T45" fmla="*/ 452 h 463"/>
                <a:gd name="T46" fmla="*/ 309 w 407"/>
                <a:gd name="T47" fmla="*/ 463 h 463"/>
                <a:gd name="T48" fmla="*/ 398 w 407"/>
                <a:gd name="T49" fmla="*/ 463 h 463"/>
                <a:gd name="T50" fmla="*/ 407 w 407"/>
                <a:gd name="T51" fmla="*/ 453 h 463"/>
                <a:gd name="T52" fmla="*/ 407 w 407"/>
                <a:gd name="T53" fmla="*/ 440 h 463"/>
                <a:gd name="T54" fmla="*/ 389 w 407"/>
                <a:gd name="T55" fmla="*/ 424 h 463"/>
                <a:gd name="T56" fmla="*/ 145 w 407"/>
                <a:gd name="T57" fmla="*/ 203 h 463"/>
                <a:gd name="T58" fmla="*/ 130 w 407"/>
                <a:gd name="T59" fmla="*/ 203 h 463"/>
                <a:gd name="T60" fmla="*/ 130 w 407"/>
                <a:gd name="T61" fmla="*/ 43 h 463"/>
                <a:gd name="T62" fmla="*/ 162 w 407"/>
                <a:gd name="T63" fmla="*/ 43 h 463"/>
                <a:gd name="T64" fmla="*/ 257 w 407"/>
                <a:gd name="T65" fmla="*/ 121 h 463"/>
                <a:gd name="T66" fmla="*/ 145 w 407"/>
                <a:gd name="T67" fmla="*/ 203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07" h="463">
                  <a:moveTo>
                    <a:pt x="389" y="424"/>
                  </a:moveTo>
                  <a:cubicBezTo>
                    <a:pt x="371" y="420"/>
                    <a:pt x="367" y="417"/>
                    <a:pt x="352" y="397"/>
                  </a:cubicBezTo>
                  <a:cubicBezTo>
                    <a:pt x="330" y="367"/>
                    <a:pt x="278" y="292"/>
                    <a:pt x="248" y="229"/>
                  </a:cubicBezTo>
                  <a:cubicBezTo>
                    <a:pt x="304" y="209"/>
                    <a:pt x="346" y="170"/>
                    <a:pt x="346" y="108"/>
                  </a:cubicBezTo>
                  <a:cubicBezTo>
                    <a:pt x="346" y="20"/>
                    <a:pt x="261" y="0"/>
                    <a:pt x="185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" y="0"/>
                    <a:pt x="0" y="4"/>
                    <a:pt x="0" y="11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35"/>
                    <a:pt x="4" y="35"/>
                    <a:pt x="17" y="39"/>
                  </a:cubicBezTo>
                  <a:cubicBezTo>
                    <a:pt x="46" y="47"/>
                    <a:pt x="46" y="47"/>
                    <a:pt x="46" y="47"/>
                  </a:cubicBezTo>
                  <a:cubicBezTo>
                    <a:pt x="46" y="417"/>
                    <a:pt x="46" y="417"/>
                    <a:pt x="46" y="417"/>
                  </a:cubicBezTo>
                  <a:cubicBezTo>
                    <a:pt x="17" y="424"/>
                    <a:pt x="17" y="424"/>
                    <a:pt x="17" y="424"/>
                  </a:cubicBezTo>
                  <a:cubicBezTo>
                    <a:pt x="4" y="428"/>
                    <a:pt x="0" y="429"/>
                    <a:pt x="0" y="440"/>
                  </a:cubicBezTo>
                  <a:cubicBezTo>
                    <a:pt x="0" y="453"/>
                    <a:pt x="0" y="453"/>
                    <a:pt x="0" y="453"/>
                  </a:cubicBezTo>
                  <a:cubicBezTo>
                    <a:pt x="0" y="459"/>
                    <a:pt x="1" y="463"/>
                    <a:pt x="8" y="463"/>
                  </a:cubicBezTo>
                  <a:cubicBezTo>
                    <a:pt x="167" y="463"/>
                    <a:pt x="167" y="463"/>
                    <a:pt x="167" y="463"/>
                  </a:cubicBezTo>
                  <a:cubicBezTo>
                    <a:pt x="175" y="463"/>
                    <a:pt x="176" y="459"/>
                    <a:pt x="176" y="453"/>
                  </a:cubicBezTo>
                  <a:cubicBezTo>
                    <a:pt x="176" y="440"/>
                    <a:pt x="176" y="440"/>
                    <a:pt x="176" y="440"/>
                  </a:cubicBezTo>
                  <a:cubicBezTo>
                    <a:pt x="176" y="429"/>
                    <a:pt x="172" y="428"/>
                    <a:pt x="158" y="424"/>
                  </a:cubicBezTo>
                  <a:cubicBezTo>
                    <a:pt x="129" y="417"/>
                    <a:pt x="129" y="417"/>
                    <a:pt x="129" y="417"/>
                  </a:cubicBezTo>
                  <a:cubicBezTo>
                    <a:pt x="129" y="242"/>
                    <a:pt x="129" y="242"/>
                    <a:pt x="129" y="242"/>
                  </a:cubicBezTo>
                  <a:cubicBezTo>
                    <a:pt x="171" y="242"/>
                    <a:pt x="171" y="242"/>
                    <a:pt x="171" y="242"/>
                  </a:cubicBezTo>
                  <a:cubicBezTo>
                    <a:pt x="201" y="311"/>
                    <a:pt x="266" y="424"/>
                    <a:pt x="287" y="452"/>
                  </a:cubicBezTo>
                  <a:cubicBezTo>
                    <a:pt x="295" y="463"/>
                    <a:pt x="298" y="463"/>
                    <a:pt x="309" y="463"/>
                  </a:cubicBezTo>
                  <a:cubicBezTo>
                    <a:pt x="398" y="463"/>
                    <a:pt x="398" y="463"/>
                    <a:pt x="398" y="463"/>
                  </a:cubicBezTo>
                  <a:cubicBezTo>
                    <a:pt x="406" y="463"/>
                    <a:pt x="407" y="459"/>
                    <a:pt x="407" y="453"/>
                  </a:cubicBezTo>
                  <a:cubicBezTo>
                    <a:pt x="407" y="440"/>
                    <a:pt x="407" y="440"/>
                    <a:pt x="407" y="440"/>
                  </a:cubicBezTo>
                  <a:cubicBezTo>
                    <a:pt x="407" y="427"/>
                    <a:pt x="400" y="428"/>
                    <a:pt x="389" y="424"/>
                  </a:cubicBezTo>
                  <a:close/>
                  <a:moveTo>
                    <a:pt x="145" y="203"/>
                  </a:moveTo>
                  <a:cubicBezTo>
                    <a:pt x="130" y="203"/>
                    <a:pt x="130" y="203"/>
                    <a:pt x="130" y="203"/>
                  </a:cubicBezTo>
                  <a:cubicBezTo>
                    <a:pt x="130" y="43"/>
                    <a:pt x="130" y="43"/>
                    <a:pt x="130" y="43"/>
                  </a:cubicBezTo>
                  <a:cubicBezTo>
                    <a:pt x="162" y="43"/>
                    <a:pt x="162" y="43"/>
                    <a:pt x="162" y="43"/>
                  </a:cubicBezTo>
                  <a:cubicBezTo>
                    <a:pt x="222" y="43"/>
                    <a:pt x="257" y="66"/>
                    <a:pt x="257" y="121"/>
                  </a:cubicBezTo>
                  <a:cubicBezTo>
                    <a:pt x="257" y="189"/>
                    <a:pt x="205" y="203"/>
                    <a:pt x="145" y="2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nl-NL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6" name="Freeform 11"/>
            <p:cNvSpPr>
              <a:spLocks noEditPoints="1"/>
            </p:cNvSpPr>
            <p:nvPr userDrawn="1"/>
          </p:nvSpPr>
          <p:spPr bwMode="auto">
            <a:xfrm>
              <a:off x="6350000" y="6264275"/>
              <a:ext cx="220663" cy="301625"/>
            </a:xfrm>
            <a:custGeom>
              <a:avLst/>
              <a:gdLst>
                <a:gd name="T0" fmla="*/ 331 w 348"/>
                <a:gd name="T1" fmla="*/ 428 h 473"/>
                <a:gd name="T2" fmla="*/ 299 w 348"/>
                <a:gd name="T3" fmla="*/ 418 h 473"/>
                <a:gd name="T4" fmla="*/ 299 w 348"/>
                <a:gd name="T5" fmla="*/ 16 h 473"/>
                <a:gd name="T6" fmla="*/ 284 w 348"/>
                <a:gd name="T7" fmla="*/ 0 h 473"/>
                <a:gd name="T8" fmla="*/ 186 w 348"/>
                <a:gd name="T9" fmla="*/ 0 h 473"/>
                <a:gd name="T10" fmla="*/ 178 w 348"/>
                <a:gd name="T11" fmla="*/ 11 h 473"/>
                <a:gd name="T12" fmla="*/ 178 w 348"/>
                <a:gd name="T13" fmla="*/ 19 h 473"/>
                <a:gd name="T14" fmla="*/ 196 w 348"/>
                <a:gd name="T15" fmla="*/ 36 h 473"/>
                <a:gd name="T16" fmla="*/ 227 w 348"/>
                <a:gd name="T17" fmla="*/ 45 h 473"/>
                <a:gd name="T18" fmla="*/ 227 w 348"/>
                <a:gd name="T19" fmla="*/ 158 h 473"/>
                <a:gd name="T20" fmla="*/ 153 w 348"/>
                <a:gd name="T21" fmla="*/ 133 h 473"/>
                <a:gd name="T22" fmla="*/ 0 w 348"/>
                <a:gd name="T23" fmla="*/ 313 h 473"/>
                <a:gd name="T24" fmla="*/ 123 w 348"/>
                <a:gd name="T25" fmla="*/ 473 h 473"/>
                <a:gd name="T26" fmla="*/ 227 w 348"/>
                <a:gd name="T27" fmla="*/ 420 h 473"/>
                <a:gd name="T28" fmla="*/ 227 w 348"/>
                <a:gd name="T29" fmla="*/ 447 h 473"/>
                <a:gd name="T30" fmla="*/ 242 w 348"/>
                <a:gd name="T31" fmla="*/ 463 h 473"/>
                <a:gd name="T32" fmla="*/ 340 w 348"/>
                <a:gd name="T33" fmla="*/ 463 h 473"/>
                <a:gd name="T34" fmla="*/ 348 w 348"/>
                <a:gd name="T35" fmla="*/ 453 h 473"/>
                <a:gd name="T36" fmla="*/ 348 w 348"/>
                <a:gd name="T37" fmla="*/ 444 h 473"/>
                <a:gd name="T38" fmla="*/ 331 w 348"/>
                <a:gd name="T39" fmla="*/ 428 h 473"/>
                <a:gd name="T40" fmla="*/ 227 w 348"/>
                <a:gd name="T41" fmla="*/ 379 h 473"/>
                <a:gd name="T42" fmla="*/ 153 w 348"/>
                <a:gd name="T43" fmla="*/ 418 h 473"/>
                <a:gd name="T44" fmla="*/ 77 w 348"/>
                <a:gd name="T45" fmla="*/ 299 h 473"/>
                <a:gd name="T46" fmla="*/ 158 w 348"/>
                <a:gd name="T47" fmla="*/ 179 h 473"/>
                <a:gd name="T48" fmla="*/ 227 w 348"/>
                <a:gd name="T49" fmla="*/ 299 h 473"/>
                <a:gd name="T50" fmla="*/ 227 w 348"/>
                <a:gd name="T51" fmla="*/ 379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48" h="473">
                  <a:moveTo>
                    <a:pt x="331" y="428"/>
                  </a:moveTo>
                  <a:cubicBezTo>
                    <a:pt x="299" y="418"/>
                    <a:pt x="299" y="418"/>
                    <a:pt x="299" y="418"/>
                  </a:cubicBezTo>
                  <a:cubicBezTo>
                    <a:pt x="299" y="16"/>
                    <a:pt x="299" y="16"/>
                    <a:pt x="299" y="16"/>
                  </a:cubicBezTo>
                  <a:cubicBezTo>
                    <a:pt x="299" y="6"/>
                    <a:pt x="296" y="0"/>
                    <a:pt x="284" y="0"/>
                  </a:cubicBezTo>
                  <a:cubicBezTo>
                    <a:pt x="186" y="0"/>
                    <a:pt x="186" y="0"/>
                    <a:pt x="186" y="0"/>
                  </a:cubicBezTo>
                  <a:cubicBezTo>
                    <a:pt x="179" y="0"/>
                    <a:pt x="178" y="4"/>
                    <a:pt x="178" y="11"/>
                  </a:cubicBezTo>
                  <a:cubicBezTo>
                    <a:pt x="178" y="19"/>
                    <a:pt x="178" y="19"/>
                    <a:pt x="178" y="19"/>
                  </a:cubicBezTo>
                  <a:cubicBezTo>
                    <a:pt x="178" y="31"/>
                    <a:pt x="182" y="32"/>
                    <a:pt x="196" y="36"/>
                  </a:cubicBezTo>
                  <a:cubicBezTo>
                    <a:pt x="227" y="45"/>
                    <a:pt x="227" y="45"/>
                    <a:pt x="227" y="45"/>
                  </a:cubicBezTo>
                  <a:cubicBezTo>
                    <a:pt x="227" y="158"/>
                    <a:pt x="227" y="158"/>
                    <a:pt x="227" y="158"/>
                  </a:cubicBezTo>
                  <a:cubicBezTo>
                    <a:pt x="215" y="148"/>
                    <a:pt x="190" y="133"/>
                    <a:pt x="153" y="133"/>
                  </a:cubicBezTo>
                  <a:cubicBezTo>
                    <a:pt x="81" y="133"/>
                    <a:pt x="0" y="185"/>
                    <a:pt x="0" y="313"/>
                  </a:cubicBezTo>
                  <a:cubicBezTo>
                    <a:pt x="0" y="425"/>
                    <a:pt x="62" y="473"/>
                    <a:pt x="123" y="473"/>
                  </a:cubicBezTo>
                  <a:cubicBezTo>
                    <a:pt x="162" y="473"/>
                    <a:pt x="195" y="453"/>
                    <a:pt x="227" y="420"/>
                  </a:cubicBezTo>
                  <a:cubicBezTo>
                    <a:pt x="227" y="447"/>
                    <a:pt x="227" y="447"/>
                    <a:pt x="227" y="447"/>
                  </a:cubicBezTo>
                  <a:cubicBezTo>
                    <a:pt x="227" y="457"/>
                    <a:pt x="230" y="463"/>
                    <a:pt x="242" y="463"/>
                  </a:cubicBezTo>
                  <a:cubicBezTo>
                    <a:pt x="340" y="463"/>
                    <a:pt x="340" y="463"/>
                    <a:pt x="340" y="463"/>
                  </a:cubicBezTo>
                  <a:cubicBezTo>
                    <a:pt x="347" y="463"/>
                    <a:pt x="348" y="459"/>
                    <a:pt x="348" y="453"/>
                  </a:cubicBezTo>
                  <a:cubicBezTo>
                    <a:pt x="348" y="444"/>
                    <a:pt x="348" y="444"/>
                    <a:pt x="348" y="444"/>
                  </a:cubicBezTo>
                  <a:cubicBezTo>
                    <a:pt x="348" y="432"/>
                    <a:pt x="344" y="432"/>
                    <a:pt x="331" y="428"/>
                  </a:cubicBezTo>
                  <a:close/>
                  <a:moveTo>
                    <a:pt x="227" y="379"/>
                  </a:moveTo>
                  <a:cubicBezTo>
                    <a:pt x="205" y="401"/>
                    <a:pt x="181" y="418"/>
                    <a:pt x="153" y="418"/>
                  </a:cubicBezTo>
                  <a:cubicBezTo>
                    <a:pt x="100" y="418"/>
                    <a:pt x="77" y="362"/>
                    <a:pt x="77" y="299"/>
                  </a:cubicBezTo>
                  <a:cubicBezTo>
                    <a:pt x="77" y="225"/>
                    <a:pt x="109" y="179"/>
                    <a:pt x="158" y="179"/>
                  </a:cubicBezTo>
                  <a:cubicBezTo>
                    <a:pt x="209" y="179"/>
                    <a:pt x="227" y="229"/>
                    <a:pt x="227" y="299"/>
                  </a:cubicBezTo>
                  <a:lnTo>
                    <a:pt x="227" y="37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nl-NL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7" name="Freeform 12"/>
            <p:cNvSpPr>
              <a:spLocks/>
            </p:cNvSpPr>
            <p:nvPr userDrawn="1"/>
          </p:nvSpPr>
          <p:spPr bwMode="auto">
            <a:xfrm>
              <a:off x="7032625" y="6354763"/>
              <a:ext cx="234950" cy="211138"/>
            </a:xfrm>
            <a:custGeom>
              <a:avLst/>
              <a:gdLst>
                <a:gd name="T0" fmla="*/ 323 w 372"/>
                <a:gd name="T1" fmla="*/ 15 h 330"/>
                <a:gd name="T2" fmla="*/ 308 w 372"/>
                <a:gd name="T3" fmla="*/ 0 h 330"/>
                <a:gd name="T4" fmla="*/ 210 w 372"/>
                <a:gd name="T5" fmla="*/ 0 h 330"/>
                <a:gd name="T6" fmla="*/ 202 w 372"/>
                <a:gd name="T7" fmla="*/ 10 h 330"/>
                <a:gd name="T8" fmla="*/ 202 w 372"/>
                <a:gd name="T9" fmla="*/ 19 h 330"/>
                <a:gd name="T10" fmla="*/ 219 w 372"/>
                <a:gd name="T11" fmla="*/ 35 h 330"/>
                <a:gd name="T12" fmla="*/ 251 w 372"/>
                <a:gd name="T13" fmla="*/ 44 h 330"/>
                <a:gd name="T14" fmla="*/ 251 w 372"/>
                <a:gd name="T15" fmla="*/ 236 h 330"/>
                <a:gd name="T16" fmla="*/ 176 w 372"/>
                <a:gd name="T17" fmla="*/ 275 h 330"/>
                <a:gd name="T18" fmla="*/ 121 w 372"/>
                <a:gd name="T19" fmla="*/ 169 h 330"/>
                <a:gd name="T20" fmla="*/ 121 w 372"/>
                <a:gd name="T21" fmla="*/ 15 h 330"/>
                <a:gd name="T22" fmla="*/ 106 w 372"/>
                <a:gd name="T23" fmla="*/ 0 h 330"/>
                <a:gd name="T24" fmla="*/ 8 w 372"/>
                <a:gd name="T25" fmla="*/ 0 h 330"/>
                <a:gd name="T26" fmla="*/ 0 w 372"/>
                <a:gd name="T27" fmla="*/ 10 h 330"/>
                <a:gd name="T28" fmla="*/ 0 w 372"/>
                <a:gd name="T29" fmla="*/ 19 h 330"/>
                <a:gd name="T30" fmla="*/ 18 w 372"/>
                <a:gd name="T31" fmla="*/ 35 h 330"/>
                <a:gd name="T32" fmla="*/ 49 w 372"/>
                <a:gd name="T33" fmla="*/ 44 h 330"/>
                <a:gd name="T34" fmla="*/ 49 w 372"/>
                <a:gd name="T35" fmla="*/ 207 h 330"/>
                <a:gd name="T36" fmla="*/ 145 w 372"/>
                <a:gd name="T37" fmla="*/ 330 h 330"/>
                <a:gd name="T38" fmla="*/ 251 w 372"/>
                <a:gd name="T39" fmla="*/ 277 h 330"/>
                <a:gd name="T40" fmla="*/ 251 w 372"/>
                <a:gd name="T41" fmla="*/ 304 h 330"/>
                <a:gd name="T42" fmla="*/ 266 w 372"/>
                <a:gd name="T43" fmla="*/ 320 h 330"/>
                <a:gd name="T44" fmla="*/ 364 w 372"/>
                <a:gd name="T45" fmla="*/ 320 h 330"/>
                <a:gd name="T46" fmla="*/ 372 w 372"/>
                <a:gd name="T47" fmla="*/ 310 h 330"/>
                <a:gd name="T48" fmla="*/ 372 w 372"/>
                <a:gd name="T49" fmla="*/ 301 h 330"/>
                <a:gd name="T50" fmla="*/ 354 w 372"/>
                <a:gd name="T51" fmla="*/ 285 h 330"/>
                <a:gd name="T52" fmla="*/ 323 w 372"/>
                <a:gd name="T53" fmla="*/ 275 h 330"/>
                <a:gd name="T54" fmla="*/ 323 w 372"/>
                <a:gd name="T55" fmla="*/ 15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72" h="330">
                  <a:moveTo>
                    <a:pt x="323" y="15"/>
                  </a:moveTo>
                  <a:cubicBezTo>
                    <a:pt x="323" y="6"/>
                    <a:pt x="320" y="0"/>
                    <a:pt x="308" y="0"/>
                  </a:cubicBezTo>
                  <a:cubicBezTo>
                    <a:pt x="210" y="0"/>
                    <a:pt x="210" y="0"/>
                    <a:pt x="210" y="0"/>
                  </a:cubicBezTo>
                  <a:cubicBezTo>
                    <a:pt x="202" y="0"/>
                    <a:pt x="202" y="4"/>
                    <a:pt x="202" y="10"/>
                  </a:cubicBezTo>
                  <a:cubicBezTo>
                    <a:pt x="202" y="19"/>
                    <a:pt x="202" y="19"/>
                    <a:pt x="202" y="19"/>
                  </a:cubicBezTo>
                  <a:cubicBezTo>
                    <a:pt x="202" y="31"/>
                    <a:pt x="206" y="31"/>
                    <a:pt x="219" y="35"/>
                  </a:cubicBezTo>
                  <a:cubicBezTo>
                    <a:pt x="251" y="44"/>
                    <a:pt x="251" y="44"/>
                    <a:pt x="251" y="44"/>
                  </a:cubicBezTo>
                  <a:cubicBezTo>
                    <a:pt x="251" y="236"/>
                    <a:pt x="251" y="236"/>
                    <a:pt x="251" y="236"/>
                  </a:cubicBezTo>
                  <a:cubicBezTo>
                    <a:pt x="224" y="264"/>
                    <a:pt x="204" y="275"/>
                    <a:pt x="176" y="275"/>
                  </a:cubicBezTo>
                  <a:cubicBezTo>
                    <a:pt x="125" y="275"/>
                    <a:pt x="121" y="236"/>
                    <a:pt x="121" y="169"/>
                  </a:cubicBezTo>
                  <a:cubicBezTo>
                    <a:pt x="121" y="15"/>
                    <a:pt x="121" y="15"/>
                    <a:pt x="121" y="15"/>
                  </a:cubicBezTo>
                  <a:cubicBezTo>
                    <a:pt x="121" y="6"/>
                    <a:pt x="118" y="0"/>
                    <a:pt x="106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" y="0"/>
                    <a:pt x="0" y="4"/>
                    <a:pt x="0" y="10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31"/>
                    <a:pt x="4" y="31"/>
                    <a:pt x="18" y="35"/>
                  </a:cubicBezTo>
                  <a:cubicBezTo>
                    <a:pt x="49" y="44"/>
                    <a:pt x="49" y="44"/>
                    <a:pt x="49" y="44"/>
                  </a:cubicBezTo>
                  <a:cubicBezTo>
                    <a:pt x="49" y="207"/>
                    <a:pt x="49" y="207"/>
                    <a:pt x="49" y="207"/>
                  </a:cubicBezTo>
                  <a:cubicBezTo>
                    <a:pt x="49" y="309"/>
                    <a:pt x="96" y="330"/>
                    <a:pt x="145" y="330"/>
                  </a:cubicBezTo>
                  <a:cubicBezTo>
                    <a:pt x="188" y="330"/>
                    <a:pt x="220" y="312"/>
                    <a:pt x="251" y="277"/>
                  </a:cubicBezTo>
                  <a:cubicBezTo>
                    <a:pt x="251" y="304"/>
                    <a:pt x="251" y="304"/>
                    <a:pt x="251" y="304"/>
                  </a:cubicBezTo>
                  <a:cubicBezTo>
                    <a:pt x="251" y="314"/>
                    <a:pt x="254" y="320"/>
                    <a:pt x="266" y="320"/>
                  </a:cubicBezTo>
                  <a:cubicBezTo>
                    <a:pt x="364" y="320"/>
                    <a:pt x="364" y="320"/>
                    <a:pt x="364" y="320"/>
                  </a:cubicBezTo>
                  <a:cubicBezTo>
                    <a:pt x="371" y="320"/>
                    <a:pt x="372" y="316"/>
                    <a:pt x="372" y="310"/>
                  </a:cubicBezTo>
                  <a:cubicBezTo>
                    <a:pt x="372" y="301"/>
                    <a:pt x="372" y="301"/>
                    <a:pt x="372" y="301"/>
                  </a:cubicBezTo>
                  <a:cubicBezTo>
                    <a:pt x="372" y="289"/>
                    <a:pt x="368" y="289"/>
                    <a:pt x="354" y="285"/>
                  </a:cubicBezTo>
                  <a:cubicBezTo>
                    <a:pt x="323" y="275"/>
                    <a:pt x="323" y="275"/>
                    <a:pt x="323" y="275"/>
                  </a:cubicBezTo>
                  <a:lnTo>
                    <a:pt x="323" y="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nl-NL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8" name="Freeform 13"/>
            <p:cNvSpPr>
              <a:spLocks noEditPoints="1"/>
            </p:cNvSpPr>
            <p:nvPr userDrawn="1"/>
          </p:nvSpPr>
          <p:spPr bwMode="auto">
            <a:xfrm>
              <a:off x="6140450" y="6348413"/>
              <a:ext cx="195263" cy="217488"/>
            </a:xfrm>
            <a:custGeom>
              <a:avLst/>
              <a:gdLst>
                <a:gd name="T0" fmla="*/ 289 w 307"/>
                <a:gd name="T1" fmla="*/ 295 h 340"/>
                <a:gd name="T2" fmla="*/ 258 w 307"/>
                <a:gd name="T3" fmla="*/ 285 h 340"/>
                <a:gd name="T4" fmla="*/ 258 w 307"/>
                <a:gd name="T5" fmla="*/ 106 h 340"/>
                <a:gd name="T6" fmla="*/ 130 w 307"/>
                <a:gd name="T7" fmla="*/ 0 h 340"/>
                <a:gd name="T8" fmla="*/ 45 w 307"/>
                <a:gd name="T9" fmla="*/ 12 h 340"/>
                <a:gd name="T10" fmla="*/ 22 w 307"/>
                <a:gd name="T11" fmla="*/ 39 h 340"/>
                <a:gd name="T12" fmla="*/ 18 w 307"/>
                <a:gd name="T13" fmla="*/ 74 h 340"/>
                <a:gd name="T14" fmla="*/ 24 w 307"/>
                <a:gd name="T15" fmla="*/ 84 h 340"/>
                <a:gd name="T16" fmla="*/ 43 w 307"/>
                <a:gd name="T17" fmla="*/ 76 h 340"/>
                <a:gd name="T18" fmla="*/ 125 w 307"/>
                <a:gd name="T19" fmla="*/ 54 h 340"/>
                <a:gd name="T20" fmla="*/ 185 w 307"/>
                <a:gd name="T21" fmla="*/ 118 h 340"/>
                <a:gd name="T22" fmla="*/ 185 w 307"/>
                <a:gd name="T23" fmla="*/ 151 h 340"/>
                <a:gd name="T24" fmla="*/ 63 w 307"/>
                <a:gd name="T25" fmla="*/ 176 h 340"/>
                <a:gd name="T26" fmla="*/ 0 w 307"/>
                <a:gd name="T27" fmla="*/ 250 h 340"/>
                <a:gd name="T28" fmla="*/ 83 w 307"/>
                <a:gd name="T29" fmla="*/ 340 h 340"/>
                <a:gd name="T30" fmla="*/ 185 w 307"/>
                <a:gd name="T31" fmla="*/ 290 h 340"/>
                <a:gd name="T32" fmla="*/ 185 w 307"/>
                <a:gd name="T33" fmla="*/ 314 h 340"/>
                <a:gd name="T34" fmla="*/ 200 w 307"/>
                <a:gd name="T35" fmla="*/ 330 h 340"/>
                <a:gd name="T36" fmla="*/ 298 w 307"/>
                <a:gd name="T37" fmla="*/ 330 h 340"/>
                <a:gd name="T38" fmla="*/ 307 w 307"/>
                <a:gd name="T39" fmla="*/ 320 h 340"/>
                <a:gd name="T40" fmla="*/ 307 w 307"/>
                <a:gd name="T41" fmla="*/ 311 h 340"/>
                <a:gd name="T42" fmla="*/ 289 w 307"/>
                <a:gd name="T43" fmla="*/ 295 h 340"/>
                <a:gd name="T44" fmla="*/ 185 w 307"/>
                <a:gd name="T45" fmla="*/ 254 h 340"/>
                <a:gd name="T46" fmla="*/ 116 w 307"/>
                <a:gd name="T47" fmla="*/ 285 h 340"/>
                <a:gd name="T48" fmla="*/ 78 w 307"/>
                <a:gd name="T49" fmla="*/ 244 h 340"/>
                <a:gd name="T50" fmla="*/ 114 w 307"/>
                <a:gd name="T51" fmla="*/ 201 h 340"/>
                <a:gd name="T52" fmla="*/ 185 w 307"/>
                <a:gd name="T53" fmla="*/ 184 h 340"/>
                <a:gd name="T54" fmla="*/ 185 w 307"/>
                <a:gd name="T55" fmla="*/ 254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07" h="340">
                  <a:moveTo>
                    <a:pt x="289" y="295"/>
                  </a:moveTo>
                  <a:cubicBezTo>
                    <a:pt x="258" y="285"/>
                    <a:pt x="258" y="285"/>
                    <a:pt x="258" y="285"/>
                  </a:cubicBezTo>
                  <a:cubicBezTo>
                    <a:pt x="258" y="106"/>
                    <a:pt x="258" y="106"/>
                    <a:pt x="258" y="106"/>
                  </a:cubicBezTo>
                  <a:cubicBezTo>
                    <a:pt x="258" y="27"/>
                    <a:pt x="202" y="0"/>
                    <a:pt x="130" y="0"/>
                  </a:cubicBezTo>
                  <a:cubicBezTo>
                    <a:pt x="87" y="0"/>
                    <a:pt x="52" y="10"/>
                    <a:pt x="45" y="12"/>
                  </a:cubicBezTo>
                  <a:cubicBezTo>
                    <a:pt x="27" y="17"/>
                    <a:pt x="24" y="21"/>
                    <a:pt x="22" y="39"/>
                  </a:cubicBezTo>
                  <a:cubicBezTo>
                    <a:pt x="18" y="74"/>
                    <a:pt x="18" y="74"/>
                    <a:pt x="18" y="74"/>
                  </a:cubicBezTo>
                  <a:cubicBezTo>
                    <a:pt x="18" y="81"/>
                    <a:pt x="20" y="84"/>
                    <a:pt x="24" y="84"/>
                  </a:cubicBezTo>
                  <a:cubicBezTo>
                    <a:pt x="30" y="84"/>
                    <a:pt x="38" y="79"/>
                    <a:pt x="43" y="76"/>
                  </a:cubicBezTo>
                  <a:cubicBezTo>
                    <a:pt x="65" y="64"/>
                    <a:pt x="98" y="54"/>
                    <a:pt x="125" y="54"/>
                  </a:cubicBezTo>
                  <a:cubicBezTo>
                    <a:pt x="182" y="54"/>
                    <a:pt x="185" y="92"/>
                    <a:pt x="185" y="118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63" y="176"/>
                    <a:pt x="63" y="176"/>
                    <a:pt x="63" y="176"/>
                  </a:cubicBezTo>
                  <a:cubicBezTo>
                    <a:pt x="22" y="184"/>
                    <a:pt x="0" y="203"/>
                    <a:pt x="0" y="250"/>
                  </a:cubicBezTo>
                  <a:cubicBezTo>
                    <a:pt x="0" y="302"/>
                    <a:pt x="27" y="340"/>
                    <a:pt x="83" y="340"/>
                  </a:cubicBezTo>
                  <a:cubicBezTo>
                    <a:pt x="119" y="340"/>
                    <a:pt x="145" y="328"/>
                    <a:pt x="185" y="290"/>
                  </a:cubicBezTo>
                  <a:cubicBezTo>
                    <a:pt x="185" y="314"/>
                    <a:pt x="185" y="314"/>
                    <a:pt x="185" y="314"/>
                  </a:cubicBezTo>
                  <a:cubicBezTo>
                    <a:pt x="185" y="324"/>
                    <a:pt x="188" y="330"/>
                    <a:pt x="200" y="330"/>
                  </a:cubicBezTo>
                  <a:cubicBezTo>
                    <a:pt x="298" y="330"/>
                    <a:pt x="298" y="330"/>
                    <a:pt x="298" y="330"/>
                  </a:cubicBezTo>
                  <a:cubicBezTo>
                    <a:pt x="305" y="330"/>
                    <a:pt x="307" y="326"/>
                    <a:pt x="307" y="320"/>
                  </a:cubicBezTo>
                  <a:cubicBezTo>
                    <a:pt x="307" y="311"/>
                    <a:pt x="307" y="311"/>
                    <a:pt x="307" y="311"/>
                  </a:cubicBezTo>
                  <a:cubicBezTo>
                    <a:pt x="307" y="299"/>
                    <a:pt x="303" y="299"/>
                    <a:pt x="289" y="295"/>
                  </a:cubicBezTo>
                  <a:close/>
                  <a:moveTo>
                    <a:pt x="185" y="254"/>
                  </a:moveTo>
                  <a:cubicBezTo>
                    <a:pt x="160" y="276"/>
                    <a:pt x="135" y="285"/>
                    <a:pt x="116" y="285"/>
                  </a:cubicBezTo>
                  <a:cubicBezTo>
                    <a:pt x="99" y="285"/>
                    <a:pt x="78" y="278"/>
                    <a:pt x="78" y="244"/>
                  </a:cubicBezTo>
                  <a:cubicBezTo>
                    <a:pt x="78" y="211"/>
                    <a:pt x="97" y="205"/>
                    <a:pt x="114" y="201"/>
                  </a:cubicBezTo>
                  <a:cubicBezTo>
                    <a:pt x="185" y="184"/>
                    <a:pt x="185" y="184"/>
                    <a:pt x="185" y="184"/>
                  </a:cubicBezTo>
                  <a:cubicBezTo>
                    <a:pt x="185" y="254"/>
                    <a:pt x="185" y="254"/>
                    <a:pt x="185" y="2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nl-NL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9" name="Freeform 14"/>
            <p:cNvSpPr>
              <a:spLocks noEditPoints="1"/>
            </p:cNvSpPr>
            <p:nvPr userDrawn="1"/>
          </p:nvSpPr>
          <p:spPr bwMode="auto">
            <a:xfrm>
              <a:off x="6565900" y="6264275"/>
              <a:ext cx="222250" cy="301625"/>
            </a:xfrm>
            <a:custGeom>
              <a:avLst/>
              <a:gdLst>
                <a:gd name="T0" fmla="*/ 226 w 349"/>
                <a:gd name="T1" fmla="*/ 133 h 473"/>
                <a:gd name="T2" fmla="*/ 122 w 349"/>
                <a:gd name="T3" fmla="*/ 185 h 473"/>
                <a:gd name="T4" fmla="*/ 122 w 349"/>
                <a:gd name="T5" fmla="*/ 16 h 473"/>
                <a:gd name="T6" fmla="*/ 107 w 349"/>
                <a:gd name="T7" fmla="*/ 0 h 473"/>
                <a:gd name="T8" fmla="*/ 9 w 349"/>
                <a:gd name="T9" fmla="*/ 0 h 473"/>
                <a:gd name="T10" fmla="*/ 0 w 349"/>
                <a:gd name="T11" fmla="*/ 11 h 473"/>
                <a:gd name="T12" fmla="*/ 0 w 349"/>
                <a:gd name="T13" fmla="*/ 19 h 473"/>
                <a:gd name="T14" fmla="*/ 18 w 349"/>
                <a:gd name="T15" fmla="*/ 36 h 473"/>
                <a:gd name="T16" fmla="*/ 49 w 349"/>
                <a:gd name="T17" fmla="*/ 45 h 473"/>
                <a:gd name="T18" fmla="*/ 49 w 349"/>
                <a:gd name="T19" fmla="*/ 422 h 473"/>
                <a:gd name="T20" fmla="*/ 62 w 349"/>
                <a:gd name="T21" fmla="*/ 445 h 473"/>
                <a:gd name="T22" fmla="*/ 182 w 349"/>
                <a:gd name="T23" fmla="*/ 473 h 473"/>
                <a:gd name="T24" fmla="*/ 349 w 349"/>
                <a:gd name="T25" fmla="*/ 291 h 473"/>
                <a:gd name="T26" fmla="*/ 226 w 349"/>
                <a:gd name="T27" fmla="*/ 133 h 473"/>
                <a:gd name="T28" fmla="*/ 181 w 349"/>
                <a:gd name="T29" fmla="*/ 430 h 473"/>
                <a:gd name="T30" fmla="*/ 122 w 349"/>
                <a:gd name="T31" fmla="*/ 337 h 473"/>
                <a:gd name="T32" fmla="*/ 122 w 349"/>
                <a:gd name="T33" fmla="*/ 227 h 473"/>
                <a:gd name="T34" fmla="*/ 196 w 349"/>
                <a:gd name="T35" fmla="*/ 188 h 473"/>
                <a:gd name="T36" fmla="*/ 271 w 349"/>
                <a:gd name="T37" fmla="*/ 305 h 473"/>
                <a:gd name="T38" fmla="*/ 181 w 349"/>
                <a:gd name="T39" fmla="*/ 43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9" h="473">
                  <a:moveTo>
                    <a:pt x="226" y="133"/>
                  </a:moveTo>
                  <a:cubicBezTo>
                    <a:pt x="188" y="133"/>
                    <a:pt x="154" y="153"/>
                    <a:pt x="122" y="185"/>
                  </a:cubicBezTo>
                  <a:cubicBezTo>
                    <a:pt x="122" y="16"/>
                    <a:pt x="122" y="16"/>
                    <a:pt x="122" y="16"/>
                  </a:cubicBezTo>
                  <a:cubicBezTo>
                    <a:pt x="122" y="6"/>
                    <a:pt x="119" y="0"/>
                    <a:pt x="107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2" y="0"/>
                    <a:pt x="0" y="4"/>
                    <a:pt x="0" y="11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31"/>
                    <a:pt x="4" y="32"/>
                    <a:pt x="18" y="36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49" y="422"/>
                    <a:pt x="49" y="422"/>
                    <a:pt x="49" y="422"/>
                  </a:cubicBezTo>
                  <a:cubicBezTo>
                    <a:pt x="49" y="431"/>
                    <a:pt x="50" y="438"/>
                    <a:pt x="62" y="445"/>
                  </a:cubicBezTo>
                  <a:cubicBezTo>
                    <a:pt x="83" y="458"/>
                    <a:pt x="135" y="473"/>
                    <a:pt x="182" y="473"/>
                  </a:cubicBezTo>
                  <a:cubicBezTo>
                    <a:pt x="287" y="473"/>
                    <a:pt x="349" y="399"/>
                    <a:pt x="349" y="291"/>
                  </a:cubicBezTo>
                  <a:cubicBezTo>
                    <a:pt x="349" y="182"/>
                    <a:pt x="287" y="133"/>
                    <a:pt x="226" y="133"/>
                  </a:cubicBezTo>
                  <a:close/>
                  <a:moveTo>
                    <a:pt x="181" y="430"/>
                  </a:moveTo>
                  <a:cubicBezTo>
                    <a:pt x="131" y="430"/>
                    <a:pt x="122" y="385"/>
                    <a:pt x="122" y="337"/>
                  </a:cubicBezTo>
                  <a:cubicBezTo>
                    <a:pt x="122" y="227"/>
                    <a:pt x="122" y="227"/>
                    <a:pt x="122" y="227"/>
                  </a:cubicBezTo>
                  <a:cubicBezTo>
                    <a:pt x="143" y="205"/>
                    <a:pt x="168" y="188"/>
                    <a:pt x="196" y="188"/>
                  </a:cubicBezTo>
                  <a:cubicBezTo>
                    <a:pt x="249" y="188"/>
                    <a:pt x="271" y="244"/>
                    <a:pt x="271" y="305"/>
                  </a:cubicBezTo>
                  <a:cubicBezTo>
                    <a:pt x="271" y="390"/>
                    <a:pt x="229" y="430"/>
                    <a:pt x="181" y="4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nl-NL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0" name="Freeform 15"/>
            <p:cNvSpPr>
              <a:spLocks noEditPoints="1"/>
            </p:cNvSpPr>
            <p:nvPr userDrawn="1"/>
          </p:nvSpPr>
          <p:spPr bwMode="auto">
            <a:xfrm>
              <a:off x="7283450" y="6264275"/>
              <a:ext cx="222250" cy="301625"/>
            </a:xfrm>
            <a:custGeom>
              <a:avLst/>
              <a:gdLst>
                <a:gd name="T0" fmla="*/ 331 w 349"/>
                <a:gd name="T1" fmla="*/ 428 h 473"/>
                <a:gd name="T2" fmla="*/ 300 w 349"/>
                <a:gd name="T3" fmla="*/ 418 h 473"/>
                <a:gd name="T4" fmla="*/ 300 w 349"/>
                <a:gd name="T5" fmla="*/ 16 h 473"/>
                <a:gd name="T6" fmla="*/ 285 w 349"/>
                <a:gd name="T7" fmla="*/ 0 h 473"/>
                <a:gd name="T8" fmla="*/ 187 w 349"/>
                <a:gd name="T9" fmla="*/ 0 h 473"/>
                <a:gd name="T10" fmla="*/ 178 w 349"/>
                <a:gd name="T11" fmla="*/ 11 h 473"/>
                <a:gd name="T12" fmla="*/ 178 w 349"/>
                <a:gd name="T13" fmla="*/ 19 h 473"/>
                <a:gd name="T14" fmla="*/ 196 w 349"/>
                <a:gd name="T15" fmla="*/ 36 h 473"/>
                <a:gd name="T16" fmla="*/ 227 w 349"/>
                <a:gd name="T17" fmla="*/ 45 h 473"/>
                <a:gd name="T18" fmla="*/ 227 w 349"/>
                <a:gd name="T19" fmla="*/ 158 h 473"/>
                <a:gd name="T20" fmla="*/ 153 w 349"/>
                <a:gd name="T21" fmla="*/ 133 h 473"/>
                <a:gd name="T22" fmla="*/ 0 w 349"/>
                <a:gd name="T23" fmla="*/ 313 h 473"/>
                <a:gd name="T24" fmla="*/ 123 w 349"/>
                <a:gd name="T25" fmla="*/ 473 h 473"/>
                <a:gd name="T26" fmla="*/ 227 w 349"/>
                <a:gd name="T27" fmla="*/ 420 h 473"/>
                <a:gd name="T28" fmla="*/ 227 w 349"/>
                <a:gd name="T29" fmla="*/ 447 h 473"/>
                <a:gd name="T30" fmla="*/ 242 w 349"/>
                <a:gd name="T31" fmla="*/ 463 h 473"/>
                <a:gd name="T32" fmla="*/ 340 w 349"/>
                <a:gd name="T33" fmla="*/ 463 h 473"/>
                <a:gd name="T34" fmla="*/ 349 w 349"/>
                <a:gd name="T35" fmla="*/ 453 h 473"/>
                <a:gd name="T36" fmla="*/ 349 w 349"/>
                <a:gd name="T37" fmla="*/ 444 h 473"/>
                <a:gd name="T38" fmla="*/ 331 w 349"/>
                <a:gd name="T39" fmla="*/ 428 h 473"/>
                <a:gd name="T40" fmla="*/ 227 w 349"/>
                <a:gd name="T41" fmla="*/ 379 h 473"/>
                <a:gd name="T42" fmla="*/ 153 w 349"/>
                <a:gd name="T43" fmla="*/ 418 h 473"/>
                <a:gd name="T44" fmla="*/ 78 w 349"/>
                <a:gd name="T45" fmla="*/ 299 h 473"/>
                <a:gd name="T46" fmla="*/ 158 w 349"/>
                <a:gd name="T47" fmla="*/ 179 h 473"/>
                <a:gd name="T48" fmla="*/ 227 w 349"/>
                <a:gd name="T49" fmla="*/ 299 h 473"/>
                <a:gd name="T50" fmla="*/ 227 w 349"/>
                <a:gd name="T51" fmla="*/ 379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49" h="473">
                  <a:moveTo>
                    <a:pt x="331" y="428"/>
                  </a:moveTo>
                  <a:cubicBezTo>
                    <a:pt x="300" y="418"/>
                    <a:pt x="300" y="418"/>
                    <a:pt x="300" y="418"/>
                  </a:cubicBezTo>
                  <a:cubicBezTo>
                    <a:pt x="300" y="16"/>
                    <a:pt x="300" y="16"/>
                    <a:pt x="300" y="16"/>
                  </a:cubicBezTo>
                  <a:cubicBezTo>
                    <a:pt x="300" y="6"/>
                    <a:pt x="297" y="0"/>
                    <a:pt x="285" y="0"/>
                  </a:cubicBezTo>
                  <a:cubicBezTo>
                    <a:pt x="187" y="0"/>
                    <a:pt x="187" y="0"/>
                    <a:pt x="187" y="0"/>
                  </a:cubicBezTo>
                  <a:cubicBezTo>
                    <a:pt x="179" y="0"/>
                    <a:pt x="178" y="4"/>
                    <a:pt x="178" y="11"/>
                  </a:cubicBezTo>
                  <a:cubicBezTo>
                    <a:pt x="178" y="19"/>
                    <a:pt x="178" y="19"/>
                    <a:pt x="178" y="19"/>
                  </a:cubicBezTo>
                  <a:cubicBezTo>
                    <a:pt x="178" y="31"/>
                    <a:pt x="182" y="32"/>
                    <a:pt x="196" y="36"/>
                  </a:cubicBezTo>
                  <a:cubicBezTo>
                    <a:pt x="227" y="45"/>
                    <a:pt x="227" y="45"/>
                    <a:pt x="227" y="45"/>
                  </a:cubicBezTo>
                  <a:cubicBezTo>
                    <a:pt x="227" y="158"/>
                    <a:pt x="227" y="158"/>
                    <a:pt x="227" y="158"/>
                  </a:cubicBezTo>
                  <a:cubicBezTo>
                    <a:pt x="216" y="148"/>
                    <a:pt x="191" y="133"/>
                    <a:pt x="153" y="133"/>
                  </a:cubicBezTo>
                  <a:cubicBezTo>
                    <a:pt x="82" y="133"/>
                    <a:pt x="0" y="185"/>
                    <a:pt x="0" y="313"/>
                  </a:cubicBezTo>
                  <a:cubicBezTo>
                    <a:pt x="0" y="425"/>
                    <a:pt x="62" y="473"/>
                    <a:pt x="123" y="473"/>
                  </a:cubicBezTo>
                  <a:cubicBezTo>
                    <a:pt x="162" y="473"/>
                    <a:pt x="195" y="453"/>
                    <a:pt x="227" y="420"/>
                  </a:cubicBezTo>
                  <a:cubicBezTo>
                    <a:pt x="227" y="447"/>
                    <a:pt x="227" y="447"/>
                    <a:pt x="227" y="447"/>
                  </a:cubicBezTo>
                  <a:cubicBezTo>
                    <a:pt x="227" y="457"/>
                    <a:pt x="230" y="463"/>
                    <a:pt x="242" y="463"/>
                  </a:cubicBezTo>
                  <a:cubicBezTo>
                    <a:pt x="340" y="463"/>
                    <a:pt x="340" y="463"/>
                    <a:pt x="340" y="463"/>
                  </a:cubicBezTo>
                  <a:cubicBezTo>
                    <a:pt x="347" y="463"/>
                    <a:pt x="349" y="459"/>
                    <a:pt x="349" y="453"/>
                  </a:cubicBezTo>
                  <a:cubicBezTo>
                    <a:pt x="349" y="444"/>
                    <a:pt x="349" y="444"/>
                    <a:pt x="349" y="444"/>
                  </a:cubicBezTo>
                  <a:cubicBezTo>
                    <a:pt x="349" y="432"/>
                    <a:pt x="345" y="432"/>
                    <a:pt x="331" y="428"/>
                  </a:cubicBezTo>
                  <a:close/>
                  <a:moveTo>
                    <a:pt x="227" y="379"/>
                  </a:moveTo>
                  <a:cubicBezTo>
                    <a:pt x="206" y="401"/>
                    <a:pt x="182" y="418"/>
                    <a:pt x="153" y="418"/>
                  </a:cubicBezTo>
                  <a:cubicBezTo>
                    <a:pt x="100" y="418"/>
                    <a:pt x="78" y="362"/>
                    <a:pt x="78" y="299"/>
                  </a:cubicBezTo>
                  <a:cubicBezTo>
                    <a:pt x="78" y="225"/>
                    <a:pt x="110" y="179"/>
                    <a:pt x="158" y="179"/>
                  </a:cubicBezTo>
                  <a:cubicBezTo>
                    <a:pt x="209" y="179"/>
                    <a:pt x="227" y="229"/>
                    <a:pt x="227" y="299"/>
                  </a:cubicBezTo>
                  <a:lnTo>
                    <a:pt x="227" y="37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nl-NL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1" name="Freeform 16"/>
            <p:cNvSpPr>
              <a:spLocks noEditPoints="1"/>
            </p:cNvSpPr>
            <p:nvPr userDrawn="1"/>
          </p:nvSpPr>
          <p:spPr bwMode="auto">
            <a:xfrm>
              <a:off x="6816725" y="6348413"/>
              <a:ext cx="204788" cy="217488"/>
            </a:xfrm>
            <a:custGeom>
              <a:avLst/>
              <a:gdLst>
                <a:gd name="T0" fmla="*/ 168 w 322"/>
                <a:gd name="T1" fmla="*/ 0 h 340"/>
                <a:gd name="T2" fmla="*/ 0 w 322"/>
                <a:gd name="T3" fmla="*/ 178 h 340"/>
                <a:gd name="T4" fmla="*/ 154 w 322"/>
                <a:gd name="T5" fmla="*/ 340 h 340"/>
                <a:gd name="T6" fmla="*/ 322 w 322"/>
                <a:gd name="T7" fmla="*/ 162 h 340"/>
                <a:gd name="T8" fmla="*/ 168 w 322"/>
                <a:gd name="T9" fmla="*/ 0 h 340"/>
                <a:gd name="T10" fmla="*/ 162 w 322"/>
                <a:gd name="T11" fmla="*/ 294 h 340"/>
                <a:gd name="T12" fmla="*/ 76 w 322"/>
                <a:gd name="T13" fmla="*/ 170 h 340"/>
                <a:gd name="T14" fmla="*/ 162 w 322"/>
                <a:gd name="T15" fmla="*/ 46 h 340"/>
                <a:gd name="T16" fmla="*/ 248 w 322"/>
                <a:gd name="T17" fmla="*/ 170 h 340"/>
                <a:gd name="T18" fmla="*/ 162 w 322"/>
                <a:gd name="T19" fmla="*/ 294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2" h="340">
                  <a:moveTo>
                    <a:pt x="168" y="0"/>
                  </a:moveTo>
                  <a:cubicBezTo>
                    <a:pt x="56" y="0"/>
                    <a:pt x="0" y="86"/>
                    <a:pt x="0" y="178"/>
                  </a:cubicBezTo>
                  <a:cubicBezTo>
                    <a:pt x="0" y="264"/>
                    <a:pt x="48" y="340"/>
                    <a:pt x="154" y="340"/>
                  </a:cubicBezTo>
                  <a:cubicBezTo>
                    <a:pt x="266" y="340"/>
                    <a:pt x="322" y="254"/>
                    <a:pt x="322" y="162"/>
                  </a:cubicBezTo>
                  <a:cubicBezTo>
                    <a:pt x="322" y="76"/>
                    <a:pt x="273" y="0"/>
                    <a:pt x="168" y="0"/>
                  </a:cubicBezTo>
                  <a:close/>
                  <a:moveTo>
                    <a:pt x="162" y="294"/>
                  </a:moveTo>
                  <a:cubicBezTo>
                    <a:pt x="108" y="294"/>
                    <a:pt x="76" y="241"/>
                    <a:pt x="76" y="170"/>
                  </a:cubicBezTo>
                  <a:cubicBezTo>
                    <a:pt x="76" y="100"/>
                    <a:pt x="107" y="46"/>
                    <a:pt x="162" y="46"/>
                  </a:cubicBezTo>
                  <a:cubicBezTo>
                    <a:pt x="215" y="46"/>
                    <a:pt x="248" y="98"/>
                    <a:pt x="248" y="170"/>
                  </a:cubicBezTo>
                  <a:cubicBezTo>
                    <a:pt x="248" y="240"/>
                    <a:pt x="216" y="294"/>
                    <a:pt x="162" y="2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nl-NL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2" name="Freeform 17"/>
            <p:cNvSpPr>
              <a:spLocks/>
            </p:cNvSpPr>
            <p:nvPr userDrawn="1"/>
          </p:nvSpPr>
          <p:spPr bwMode="auto">
            <a:xfrm>
              <a:off x="8139113" y="6348413"/>
              <a:ext cx="155575" cy="217488"/>
            </a:xfrm>
            <a:custGeom>
              <a:avLst/>
              <a:gdLst>
                <a:gd name="T0" fmla="*/ 247 w 247"/>
                <a:gd name="T1" fmla="*/ 22 h 340"/>
                <a:gd name="T2" fmla="*/ 238 w 247"/>
                <a:gd name="T3" fmla="*/ 11 h 340"/>
                <a:gd name="T4" fmla="*/ 165 w 247"/>
                <a:gd name="T5" fmla="*/ 0 h 340"/>
                <a:gd name="T6" fmla="*/ 0 w 247"/>
                <a:gd name="T7" fmla="*/ 170 h 340"/>
                <a:gd name="T8" fmla="*/ 165 w 247"/>
                <a:gd name="T9" fmla="*/ 340 h 340"/>
                <a:gd name="T10" fmla="*/ 238 w 247"/>
                <a:gd name="T11" fmla="*/ 329 h 340"/>
                <a:gd name="T12" fmla="*/ 247 w 247"/>
                <a:gd name="T13" fmla="*/ 318 h 340"/>
                <a:gd name="T14" fmla="*/ 247 w 247"/>
                <a:gd name="T15" fmla="*/ 269 h 340"/>
                <a:gd name="T16" fmla="*/ 243 w 247"/>
                <a:gd name="T17" fmla="*/ 262 h 340"/>
                <a:gd name="T18" fmla="*/ 231 w 247"/>
                <a:gd name="T19" fmla="*/ 266 h 340"/>
                <a:gd name="T20" fmla="*/ 169 w 247"/>
                <a:gd name="T21" fmla="*/ 281 h 340"/>
                <a:gd name="T22" fmla="*/ 71 w 247"/>
                <a:gd name="T23" fmla="*/ 170 h 340"/>
                <a:gd name="T24" fmla="*/ 169 w 247"/>
                <a:gd name="T25" fmla="*/ 59 h 340"/>
                <a:gd name="T26" fmla="*/ 231 w 247"/>
                <a:gd name="T27" fmla="*/ 74 h 340"/>
                <a:gd name="T28" fmla="*/ 243 w 247"/>
                <a:gd name="T29" fmla="*/ 78 h 340"/>
                <a:gd name="T30" fmla="*/ 247 w 247"/>
                <a:gd name="T31" fmla="*/ 71 h 340"/>
                <a:gd name="T32" fmla="*/ 247 w 247"/>
                <a:gd name="T33" fmla="*/ 22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7" h="340">
                  <a:moveTo>
                    <a:pt x="247" y="22"/>
                  </a:moveTo>
                  <a:cubicBezTo>
                    <a:pt x="247" y="14"/>
                    <a:pt x="245" y="14"/>
                    <a:pt x="238" y="11"/>
                  </a:cubicBezTo>
                  <a:cubicBezTo>
                    <a:pt x="222" y="5"/>
                    <a:pt x="194" y="0"/>
                    <a:pt x="165" y="0"/>
                  </a:cubicBezTo>
                  <a:cubicBezTo>
                    <a:pt x="34" y="0"/>
                    <a:pt x="0" y="92"/>
                    <a:pt x="0" y="170"/>
                  </a:cubicBezTo>
                  <a:cubicBezTo>
                    <a:pt x="0" y="249"/>
                    <a:pt x="33" y="340"/>
                    <a:pt x="165" y="340"/>
                  </a:cubicBezTo>
                  <a:cubicBezTo>
                    <a:pt x="194" y="340"/>
                    <a:pt x="222" y="335"/>
                    <a:pt x="238" y="329"/>
                  </a:cubicBezTo>
                  <a:cubicBezTo>
                    <a:pt x="245" y="326"/>
                    <a:pt x="247" y="326"/>
                    <a:pt x="247" y="318"/>
                  </a:cubicBezTo>
                  <a:cubicBezTo>
                    <a:pt x="247" y="269"/>
                    <a:pt x="247" y="269"/>
                    <a:pt x="247" y="269"/>
                  </a:cubicBezTo>
                  <a:cubicBezTo>
                    <a:pt x="247" y="264"/>
                    <a:pt x="246" y="262"/>
                    <a:pt x="243" y="262"/>
                  </a:cubicBezTo>
                  <a:cubicBezTo>
                    <a:pt x="241" y="262"/>
                    <a:pt x="237" y="264"/>
                    <a:pt x="231" y="266"/>
                  </a:cubicBezTo>
                  <a:cubicBezTo>
                    <a:pt x="221" y="271"/>
                    <a:pt x="199" y="281"/>
                    <a:pt x="169" y="281"/>
                  </a:cubicBezTo>
                  <a:cubicBezTo>
                    <a:pt x="108" y="281"/>
                    <a:pt x="71" y="244"/>
                    <a:pt x="71" y="170"/>
                  </a:cubicBezTo>
                  <a:cubicBezTo>
                    <a:pt x="71" y="95"/>
                    <a:pt x="108" y="59"/>
                    <a:pt x="169" y="59"/>
                  </a:cubicBezTo>
                  <a:cubicBezTo>
                    <a:pt x="199" y="59"/>
                    <a:pt x="221" y="69"/>
                    <a:pt x="231" y="74"/>
                  </a:cubicBezTo>
                  <a:cubicBezTo>
                    <a:pt x="237" y="76"/>
                    <a:pt x="241" y="78"/>
                    <a:pt x="243" y="78"/>
                  </a:cubicBezTo>
                  <a:cubicBezTo>
                    <a:pt x="246" y="78"/>
                    <a:pt x="247" y="76"/>
                    <a:pt x="247" y="71"/>
                  </a:cubicBezTo>
                  <a:lnTo>
                    <a:pt x="247" y="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nl-NL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3" name="Freeform 18"/>
            <p:cNvSpPr>
              <a:spLocks/>
            </p:cNvSpPr>
            <p:nvPr userDrawn="1"/>
          </p:nvSpPr>
          <p:spPr bwMode="auto">
            <a:xfrm>
              <a:off x="7542213" y="6354763"/>
              <a:ext cx="200025" cy="211138"/>
            </a:xfrm>
            <a:custGeom>
              <a:avLst/>
              <a:gdLst>
                <a:gd name="T0" fmla="*/ 9 w 317"/>
                <a:gd name="T1" fmla="*/ 0 h 330"/>
                <a:gd name="T2" fmla="*/ 0 w 317"/>
                <a:gd name="T3" fmla="*/ 10 h 330"/>
                <a:gd name="T4" fmla="*/ 0 w 317"/>
                <a:gd name="T5" fmla="*/ 19 h 330"/>
                <a:gd name="T6" fmla="*/ 18 w 317"/>
                <a:gd name="T7" fmla="*/ 35 h 330"/>
                <a:gd name="T8" fmla="*/ 49 w 317"/>
                <a:gd name="T9" fmla="*/ 44 h 330"/>
                <a:gd name="T10" fmla="*/ 49 w 317"/>
                <a:gd name="T11" fmla="*/ 193 h 330"/>
                <a:gd name="T12" fmla="*/ 152 w 317"/>
                <a:gd name="T13" fmla="*/ 330 h 330"/>
                <a:gd name="T14" fmla="*/ 247 w 317"/>
                <a:gd name="T15" fmla="*/ 280 h 330"/>
                <a:gd name="T16" fmla="*/ 249 w 317"/>
                <a:gd name="T17" fmla="*/ 280 h 330"/>
                <a:gd name="T18" fmla="*/ 249 w 317"/>
                <a:gd name="T19" fmla="*/ 312 h 330"/>
                <a:gd name="T20" fmla="*/ 257 w 317"/>
                <a:gd name="T21" fmla="*/ 320 h 330"/>
                <a:gd name="T22" fmla="*/ 309 w 317"/>
                <a:gd name="T23" fmla="*/ 320 h 330"/>
                <a:gd name="T24" fmla="*/ 317 w 317"/>
                <a:gd name="T25" fmla="*/ 312 h 330"/>
                <a:gd name="T26" fmla="*/ 317 w 317"/>
                <a:gd name="T27" fmla="*/ 8 h 330"/>
                <a:gd name="T28" fmla="*/ 309 w 317"/>
                <a:gd name="T29" fmla="*/ 0 h 330"/>
                <a:gd name="T30" fmla="*/ 255 w 317"/>
                <a:gd name="T31" fmla="*/ 0 h 330"/>
                <a:gd name="T32" fmla="*/ 247 w 317"/>
                <a:gd name="T33" fmla="*/ 8 h 330"/>
                <a:gd name="T34" fmla="*/ 247 w 317"/>
                <a:gd name="T35" fmla="*/ 226 h 330"/>
                <a:gd name="T36" fmla="*/ 173 w 317"/>
                <a:gd name="T37" fmla="*/ 268 h 330"/>
                <a:gd name="T38" fmla="*/ 119 w 317"/>
                <a:gd name="T39" fmla="*/ 173 h 330"/>
                <a:gd name="T40" fmla="*/ 119 w 317"/>
                <a:gd name="T41" fmla="*/ 8 h 330"/>
                <a:gd name="T42" fmla="*/ 111 w 317"/>
                <a:gd name="T43" fmla="*/ 0 h 330"/>
                <a:gd name="T44" fmla="*/ 9 w 317"/>
                <a:gd name="T45" fmla="*/ 0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7" h="330">
                  <a:moveTo>
                    <a:pt x="9" y="0"/>
                  </a:moveTo>
                  <a:cubicBezTo>
                    <a:pt x="1" y="0"/>
                    <a:pt x="0" y="4"/>
                    <a:pt x="0" y="10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31"/>
                    <a:pt x="4" y="31"/>
                    <a:pt x="18" y="35"/>
                  </a:cubicBezTo>
                  <a:cubicBezTo>
                    <a:pt x="49" y="44"/>
                    <a:pt x="49" y="44"/>
                    <a:pt x="49" y="44"/>
                  </a:cubicBezTo>
                  <a:cubicBezTo>
                    <a:pt x="49" y="193"/>
                    <a:pt x="49" y="193"/>
                    <a:pt x="49" y="193"/>
                  </a:cubicBezTo>
                  <a:cubicBezTo>
                    <a:pt x="49" y="306"/>
                    <a:pt x="99" y="330"/>
                    <a:pt x="152" y="330"/>
                  </a:cubicBezTo>
                  <a:cubicBezTo>
                    <a:pt x="194" y="330"/>
                    <a:pt x="221" y="314"/>
                    <a:pt x="247" y="280"/>
                  </a:cubicBezTo>
                  <a:cubicBezTo>
                    <a:pt x="249" y="280"/>
                    <a:pt x="249" y="280"/>
                    <a:pt x="249" y="280"/>
                  </a:cubicBezTo>
                  <a:cubicBezTo>
                    <a:pt x="249" y="312"/>
                    <a:pt x="249" y="312"/>
                    <a:pt x="249" y="312"/>
                  </a:cubicBezTo>
                  <a:cubicBezTo>
                    <a:pt x="249" y="318"/>
                    <a:pt x="251" y="320"/>
                    <a:pt x="257" y="320"/>
                  </a:cubicBezTo>
                  <a:cubicBezTo>
                    <a:pt x="309" y="320"/>
                    <a:pt x="309" y="320"/>
                    <a:pt x="309" y="320"/>
                  </a:cubicBezTo>
                  <a:cubicBezTo>
                    <a:pt x="315" y="320"/>
                    <a:pt x="317" y="318"/>
                    <a:pt x="317" y="312"/>
                  </a:cubicBezTo>
                  <a:cubicBezTo>
                    <a:pt x="317" y="8"/>
                    <a:pt x="317" y="8"/>
                    <a:pt x="317" y="8"/>
                  </a:cubicBezTo>
                  <a:cubicBezTo>
                    <a:pt x="317" y="2"/>
                    <a:pt x="315" y="0"/>
                    <a:pt x="309" y="0"/>
                  </a:cubicBezTo>
                  <a:cubicBezTo>
                    <a:pt x="255" y="0"/>
                    <a:pt x="255" y="0"/>
                    <a:pt x="255" y="0"/>
                  </a:cubicBezTo>
                  <a:cubicBezTo>
                    <a:pt x="249" y="0"/>
                    <a:pt x="247" y="2"/>
                    <a:pt x="247" y="8"/>
                  </a:cubicBezTo>
                  <a:cubicBezTo>
                    <a:pt x="247" y="226"/>
                    <a:pt x="247" y="226"/>
                    <a:pt x="247" y="226"/>
                  </a:cubicBezTo>
                  <a:cubicBezTo>
                    <a:pt x="227" y="255"/>
                    <a:pt x="202" y="268"/>
                    <a:pt x="173" y="268"/>
                  </a:cubicBezTo>
                  <a:cubicBezTo>
                    <a:pt x="122" y="268"/>
                    <a:pt x="119" y="231"/>
                    <a:pt x="119" y="173"/>
                  </a:cubicBezTo>
                  <a:cubicBezTo>
                    <a:pt x="119" y="8"/>
                    <a:pt x="119" y="8"/>
                    <a:pt x="119" y="8"/>
                  </a:cubicBezTo>
                  <a:cubicBezTo>
                    <a:pt x="119" y="2"/>
                    <a:pt x="116" y="0"/>
                    <a:pt x="111" y="0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nl-NL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4" name="Freeform 19"/>
            <p:cNvSpPr>
              <a:spLocks/>
            </p:cNvSpPr>
            <p:nvPr userDrawn="1"/>
          </p:nvSpPr>
          <p:spPr bwMode="auto">
            <a:xfrm>
              <a:off x="7799388" y="6348413"/>
              <a:ext cx="295275" cy="211138"/>
            </a:xfrm>
            <a:custGeom>
              <a:avLst/>
              <a:gdLst>
                <a:gd name="T0" fmla="*/ 0 w 467"/>
                <a:gd name="T1" fmla="*/ 322 h 330"/>
                <a:gd name="T2" fmla="*/ 8 w 467"/>
                <a:gd name="T3" fmla="*/ 330 h 330"/>
                <a:gd name="T4" fmla="*/ 62 w 467"/>
                <a:gd name="T5" fmla="*/ 330 h 330"/>
                <a:gd name="T6" fmla="*/ 70 w 467"/>
                <a:gd name="T7" fmla="*/ 322 h 330"/>
                <a:gd name="T8" fmla="*/ 70 w 467"/>
                <a:gd name="T9" fmla="*/ 104 h 330"/>
                <a:gd name="T10" fmla="*/ 145 w 467"/>
                <a:gd name="T11" fmla="*/ 62 h 330"/>
                <a:gd name="T12" fmla="*/ 198 w 467"/>
                <a:gd name="T13" fmla="*/ 157 h 330"/>
                <a:gd name="T14" fmla="*/ 198 w 467"/>
                <a:gd name="T15" fmla="*/ 322 h 330"/>
                <a:gd name="T16" fmla="*/ 206 w 467"/>
                <a:gd name="T17" fmla="*/ 330 h 330"/>
                <a:gd name="T18" fmla="*/ 261 w 467"/>
                <a:gd name="T19" fmla="*/ 330 h 330"/>
                <a:gd name="T20" fmla="*/ 268 w 467"/>
                <a:gd name="T21" fmla="*/ 322 h 330"/>
                <a:gd name="T22" fmla="*/ 268 w 467"/>
                <a:gd name="T23" fmla="*/ 104 h 330"/>
                <a:gd name="T24" fmla="*/ 343 w 467"/>
                <a:gd name="T25" fmla="*/ 62 h 330"/>
                <a:gd name="T26" fmla="*/ 397 w 467"/>
                <a:gd name="T27" fmla="*/ 157 h 330"/>
                <a:gd name="T28" fmla="*/ 397 w 467"/>
                <a:gd name="T29" fmla="*/ 322 h 330"/>
                <a:gd name="T30" fmla="*/ 405 w 467"/>
                <a:gd name="T31" fmla="*/ 330 h 330"/>
                <a:gd name="T32" fmla="*/ 459 w 467"/>
                <a:gd name="T33" fmla="*/ 330 h 330"/>
                <a:gd name="T34" fmla="*/ 467 w 467"/>
                <a:gd name="T35" fmla="*/ 322 h 330"/>
                <a:gd name="T36" fmla="*/ 467 w 467"/>
                <a:gd name="T37" fmla="*/ 137 h 330"/>
                <a:gd name="T38" fmla="*/ 363 w 467"/>
                <a:gd name="T39" fmla="*/ 0 h 330"/>
                <a:gd name="T40" fmla="*/ 253 w 467"/>
                <a:gd name="T41" fmla="*/ 54 h 330"/>
                <a:gd name="T42" fmla="*/ 165 w 467"/>
                <a:gd name="T43" fmla="*/ 0 h 330"/>
                <a:gd name="T44" fmla="*/ 70 w 467"/>
                <a:gd name="T45" fmla="*/ 50 h 330"/>
                <a:gd name="T46" fmla="*/ 68 w 467"/>
                <a:gd name="T47" fmla="*/ 50 h 330"/>
                <a:gd name="T48" fmla="*/ 68 w 467"/>
                <a:gd name="T49" fmla="*/ 18 h 330"/>
                <a:gd name="T50" fmla="*/ 60 w 467"/>
                <a:gd name="T51" fmla="*/ 10 h 330"/>
                <a:gd name="T52" fmla="*/ 8 w 467"/>
                <a:gd name="T53" fmla="*/ 10 h 330"/>
                <a:gd name="T54" fmla="*/ 0 w 467"/>
                <a:gd name="T55" fmla="*/ 18 h 330"/>
                <a:gd name="T56" fmla="*/ 0 w 467"/>
                <a:gd name="T57" fmla="*/ 322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67" h="330">
                  <a:moveTo>
                    <a:pt x="0" y="322"/>
                  </a:moveTo>
                  <a:cubicBezTo>
                    <a:pt x="0" y="328"/>
                    <a:pt x="2" y="330"/>
                    <a:pt x="8" y="330"/>
                  </a:cubicBezTo>
                  <a:cubicBezTo>
                    <a:pt x="62" y="330"/>
                    <a:pt x="62" y="330"/>
                    <a:pt x="62" y="330"/>
                  </a:cubicBezTo>
                  <a:cubicBezTo>
                    <a:pt x="68" y="330"/>
                    <a:pt x="70" y="328"/>
                    <a:pt x="70" y="322"/>
                  </a:cubicBezTo>
                  <a:cubicBezTo>
                    <a:pt x="70" y="104"/>
                    <a:pt x="70" y="104"/>
                    <a:pt x="70" y="104"/>
                  </a:cubicBezTo>
                  <a:cubicBezTo>
                    <a:pt x="91" y="75"/>
                    <a:pt x="115" y="62"/>
                    <a:pt x="145" y="62"/>
                  </a:cubicBezTo>
                  <a:cubicBezTo>
                    <a:pt x="196" y="62"/>
                    <a:pt x="198" y="99"/>
                    <a:pt x="198" y="157"/>
                  </a:cubicBezTo>
                  <a:cubicBezTo>
                    <a:pt x="198" y="322"/>
                    <a:pt x="198" y="322"/>
                    <a:pt x="198" y="322"/>
                  </a:cubicBezTo>
                  <a:cubicBezTo>
                    <a:pt x="198" y="328"/>
                    <a:pt x="200" y="330"/>
                    <a:pt x="206" y="330"/>
                  </a:cubicBezTo>
                  <a:cubicBezTo>
                    <a:pt x="261" y="330"/>
                    <a:pt x="261" y="330"/>
                    <a:pt x="261" y="330"/>
                  </a:cubicBezTo>
                  <a:cubicBezTo>
                    <a:pt x="267" y="330"/>
                    <a:pt x="268" y="328"/>
                    <a:pt x="268" y="322"/>
                  </a:cubicBezTo>
                  <a:cubicBezTo>
                    <a:pt x="268" y="104"/>
                    <a:pt x="268" y="104"/>
                    <a:pt x="268" y="104"/>
                  </a:cubicBezTo>
                  <a:cubicBezTo>
                    <a:pt x="289" y="75"/>
                    <a:pt x="313" y="62"/>
                    <a:pt x="343" y="62"/>
                  </a:cubicBezTo>
                  <a:cubicBezTo>
                    <a:pt x="394" y="62"/>
                    <a:pt x="397" y="99"/>
                    <a:pt x="397" y="157"/>
                  </a:cubicBezTo>
                  <a:cubicBezTo>
                    <a:pt x="397" y="322"/>
                    <a:pt x="397" y="322"/>
                    <a:pt x="397" y="322"/>
                  </a:cubicBezTo>
                  <a:cubicBezTo>
                    <a:pt x="397" y="328"/>
                    <a:pt x="399" y="330"/>
                    <a:pt x="405" y="330"/>
                  </a:cubicBezTo>
                  <a:cubicBezTo>
                    <a:pt x="459" y="330"/>
                    <a:pt x="459" y="330"/>
                    <a:pt x="459" y="330"/>
                  </a:cubicBezTo>
                  <a:cubicBezTo>
                    <a:pt x="465" y="330"/>
                    <a:pt x="467" y="328"/>
                    <a:pt x="467" y="322"/>
                  </a:cubicBezTo>
                  <a:cubicBezTo>
                    <a:pt x="467" y="137"/>
                    <a:pt x="467" y="137"/>
                    <a:pt x="467" y="137"/>
                  </a:cubicBezTo>
                  <a:cubicBezTo>
                    <a:pt x="467" y="23"/>
                    <a:pt x="417" y="0"/>
                    <a:pt x="363" y="0"/>
                  </a:cubicBezTo>
                  <a:cubicBezTo>
                    <a:pt x="316" y="0"/>
                    <a:pt x="283" y="18"/>
                    <a:pt x="253" y="54"/>
                  </a:cubicBezTo>
                  <a:cubicBezTo>
                    <a:pt x="235" y="12"/>
                    <a:pt x="201" y="0"/>
                    <a:pt x="165" y="0"/>
                  </a:cubicBezTo>
                  <a:cubicBezTo>
                    <a:pt x="124" y="0"/>
                    <a:pt x="97" y="16"/>
                    <a:pt x="70" y="50"/>
                  </a:cubicBezTo>
                  <a:cubicBezTo>
                    <a:pt x="68" y="50"/>
                    <a:pt x="68" y="50"/>
                    <a:pt x="68" y="50"/>
                  </a:cubicBezTo>
                  <a:cubicBezTo>
                    <a:pt x="68" y="18"/>
                    <a:pt x="68" y="18"/>
                    <a:pt x="68" y="18"/>
                  </a:cubicBezTo>
                  <a:cubicBezTo>
                    <a:pt x="68" y="12"/>
                    <a:pt x="65" y="10"/>
                    <a:pt x="60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2" y="10"/>
                    <a:pt x="0" y="12"/>
                    <a:pt x="0" y="18"/>
                  </a:cubicBezTo>
                  <a:lnTo>
                    <a:pt x="0" y="3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nl-NL">
                <a:solidFill>
                  <a:srgbClr val="000000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98453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itende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359480" y="4637509"/>
            <a:ext cx="8263020" cy="37451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nl-NL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000" y="4455002"/>
            <a:ext cx="648000" cy="696933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032895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671AF-CE7D-1645-AAAA-D84FB4B3FB1B}" type="datetimeFigureOut">
              <a:rPr lang="nl-NL" smtClean="0"/>
              <a:t>29-08-2025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A382C-F215-364B-86D3-FB8730A3338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07286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671AF-CE7D-1645-AAAA-D84FB4B3FB1B}" type="datetimeFigureOut">
              <a:rPr lang="nl-NL" smtClean="0"/>
              <a:t>29-08-2025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A382C-F215-364B-86D3-FB8730A3338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507765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671AF-CE7D-1645-AAAA-D84FB4B3FB1B}" type="datetimeFigureOut">
              <a:rPr lang="nl-NL" smtClean="0"/>
              <a:t>29-08-2025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A382C-F215-364B-86D3-FB8730A3338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76822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671AF-CE7D-1645-AAAA-D84FB4B3FB1B}" type="datetimeFigureOut">
              <a:rPr lang="nl-NL" smtClean="0"/>
              <a:t>29-08-2025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A382C-F215-364B-86D3-FB8730A3338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80539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671AF-CE7D-1645-AAAA-D84FB4B3FB1B}" type="datetimeFigureOut">
              <a:rPr lang="nl-NL" smtClean="0"/>
              <a:t>29-08-2025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A382C-F215-364B-86D3-FB8730A3338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813980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671AF-CE7D-1645-AAAA-D84FB4B3FB1B}" type="datetimeFigureOut">
              <a:rPr lang="nl-NL" smtClean="0"/>
              <a:t>29-08-2025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A382C-F215-364B-86D3-FB8730A3338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011381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671AF-CE7D-1645-AAAA-D84FB4B3FB1B}" type="datetimeFigureOut">
              <a:rPr lang="nl-NL" smtClean="0"/>
              <a:t>29-08-2025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A382C-F215-364B-86D3-FB8730A3338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243694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671AF-CE7D-1645-AAAA-D84FB4B3FB1B}" type="datetimeFigureOut">
              <a:rPr lang="nl-NL" smtClean="0"/>
              <a:t>29-08-2025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A382C-F215-364B-86D3-FB8730A3338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7544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8"/>
          <p:cNvSpPr/>
          <p:nvPr userDrawn="1"/>
        </p:nvSpPr>
        <p:spPr>
          <a:xfrm>
            <a:off x="5059370" y="853679"/>
            <a:ext cx="4067175" cy="11703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nl-NL" sz="2400">
              <a:solidFill>
                <a:srgbClr val="FFFFFF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007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671AF-CE7D-1645-AAAA-D84FB4B3FB1B}" type="datetimeFigureOut">
              <a:rPr lang="nl-NL" smtClean="0"/>
              <a:t>29-08-2025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A382C-F215-364B-86D3-FB8730A3338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275183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671AF-CE7D-1645-AAAA-D84FB4B3FB1B}" type="datetimeFigureOut">
              <a:rPr lang="nl-NL" smtClean="0"/>
              <a:t>29-08-2025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A382C-F215-364B-86D3-FB8730A3338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812847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671AF-CE7D-1645-AAAA-D84FB4B3FB1B}" type="datetimeFigureOut">
              <a:rPr lang="nl-NL" smtClean="0"/>
              <a:t>29-08-2025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A382C-F215-364B-86D3-FB8730A3338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762519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dia met 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22000" y="753258"/>
            <a:ext cx="8100000" cy="400050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>
                <a:solidFill>
                  <a:srgbClr val="006991"/>
                </a:solidFill>
                <a:latin typeface="Calibri"/>
              </a:rPr>
              <a:t>&lt;datum&gt;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srgbClr val="006991"/>
                </a:solidFill>
                <a:latin typeface="Calibri"/>
              </a:rPr>
              <a:t>&lt;Titel van de presentatie&gt;</a:t>
            </a:r>
          </a:p>
        </p:txBody>
      </p:sp>
      <p:sp>
        <p:nvSpPr>
          <p:cNvPr id="9" name="Tijdelijke aanduiding voor grafiek 8"/>
          <p:cNvSpPr>
            <a:spLocks noGrp="1"/>
          </p:cNvSpPr>
          <p:nvPr>
            <p:ph type="chart" sz="quarter" idx="13"/>
          </p:nvPr>
        </p:nvSpPr>
        <p:spPr>
          <a:xfrm>
            <a:off x="4647600" y="1239300"/>
            <a:ext cx="3974900" cy="30942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grafiek wilt toevoegen</a:t>
            </a:r>
            <a:endParaRPr lang="nl-NL" dirty="0"/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4"/>
          </p:nvPr>
        </p:nvSpPr>
        <p:spPr>
          <a:xfrm>
            <a:off x="522288" y="1239001"/>
            <a:ext cx="4039200" cy="3093684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22000" y="4810807"/>
            <a:ext cx="810000" cy="1143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200"/>
              </a:lnSpc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nl-NL">
                <a:solidFill>
                  <a:srgbClr val="006991"/>
                </a:solidFill>
                <a:latin typeface="Calibri"/>
              </a:rPr>
              <a:t>Pagina </a:t>
            </a:r>
            <a:fld id="{7FC9B413-936F-403B-BC98-20250EBFF374}" type="slidenum">
              <a:rPr lang="nl-NL" smtClean="0">
                <a:solidFill>
                  <a:srgbClr val="006991"/>
                </a:solidFill>
                <a:latin typeface="Calibri"/>
              </a:rPr>
              <a:pPr/>
              <a:t>‹nr.›</a:t>
            </a:fld>
            <a:endParaRPr lang="nl-NL" dirty="0">
              <a:solidFill>
                <a:srgbClr val="00699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9517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8"/>
          <p:cNvSpPr/>
          <p:nvPr userDrawn="1"/>
        </p:nvSpPr>
        <p:spPr>
          <a:xfrm>
            <a:off x="5059370" y="853679"/>
            <a:ext cx="4067175" cy="11703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nl-NL" sz="2400">
              <a:solidFill>
                <a:srgbClr val="FFFFFF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857250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85800" y="1485900"/>
            <a:ext cx="3810000" cy="30861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30861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326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8"/>
          <p:cNvSpPr/>
          <p:nvPr userDrawn="1"/>
        </p:nvSpPr>
        <p:spPr>
          <a:xfrm>
            <a:off x="5059370" y="853679"/>
            <a:ext cx="4067175" cy="11703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nl-NL" sz="2400">
              <a:solidFill>
                <a:srgbClr val="FFFFFF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32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32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785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8"/>
          <p:cNvSpPr/>
          <p:nvPr userDrawn="1"/>
        </p:nvSpPr>
        <p:spPr>
          <a:xfrm>
            <a:off x="5059370" y="853679"/>
            <a:ext cx="4067175" cy="11703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nl-NL" sz="2400">
              <a:solidFill>
                <a:srgbClr val="FFFFFF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857250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4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64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8"/>
          <p:cNvSpPr/>
          <p:nvPr userDrawn="1"/>
        </p:nvSpPr>
        <p:spPr>
          <a:xfrm>
            <a:off x="5059370" y="853679"/>
            <a:ext cx="4067175" cy="11703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nl-NL" sz="2400">
              <a:solidFill>
                <a:srgbClr val="FFFFFF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7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7" y="1076328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051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8"/>
          <p:cNvSpPr/>
          <p:nvPr userDrawn="1"/>
        </p:nvSpPr>
        <p:spPr>
          <a:xfrm>
            <a:off x="5059370" y="853679"/>
            <a:ext cx="4067175" cy="11703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nl-NL" sz="2400">
              <a:solidFill>
                <a:srgbClr val="FFFFFF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026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8"/>
          <p:cNvSpPr/>
          <p:nvPr userDrawn="1"/>
        </p:nvSpPr>
        <p:spPr>
          <a:xfrm>
            <a:off x="5059370" y="853679"/>
            <a:ext cx="4067175" cy="11703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nl-NL" sz="2400">
              <a:solidFill>
                <a:srgbClr val="FFFFFF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857250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85800" y="1485900"/>
            <a:ext cx="7772400" cy="30861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235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85800" y="4686300"/>
            <a:ext cx="1905000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5" name="Picture 4" descr="Logo_UMCtext_Plus_Wapen-300x253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891" y="54006"/>
            <a:ext cx="1149552" cy="73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307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22000" y="753258"/>
            <a:ext cx="8100000" cy="4000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22000" y="1360976"/>
            <a:ext cx="8100000" cy="309402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94000" y="4810807"/>
            <a:ext cx="1080000" cy="1143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200"/>
              </a:lnSpc>
              <a:defRPr sz="1000">
                <a:solidFill>
                  <a:schemeClr val="accent1"/>
                </a:solidFill>
              </a:defRPr>
            </a:lvl1pPr>
          </a:lstStyle>
          <a:p>
            <a:pPr defTabSz="914400"/>
            <a:r>
              <a:rPr lang="nl-NL">
                <a:solidFill>
                  <a:srgbClr val="006991"/>
                </a:solidFill>
                <a:latin typeface="Calibri"/>
              </a:rPr>
              <a:t>&lt;datum&gt;</a:t>
            </a:r>
            <a:endParaRPr lang="nl-NL" dirty="0">
              <a:solidFill>
                <a:srgbClr val="006991"/>
              </a:solidFill>
              <a:latin typeface="Calibri"/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790000" y="4810807"/>
            <a:ext cx="3960000" cy="1143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200"/>
              </a:lnSpc>
              <a:defRPr sz="1000">
                <a:solidFill>
                  <a:schemeClr val="accent1"/>
                </a:solidFill>
              </a:defRPr>
            </a:lvl1pPr>
          </a:lstStyle>
          <a:p>
            <a:pPr defTabSz="914400"/>
            <a:r>
              <a:rPr lang="nl-NL">
                <a:solidFill>
                  <a:srgbClr val="006991"/>
                </a:solidFill>
                <a:latin typeface="Calibri"/>
              </a:rPr>
              <a:t>&lt;Titel van de presentatie&gt;</a:t>
            </a:r>
            <a:endParaRPr lang="nl-NL" dirty="0">
              <a:solidFill>
                <a:srgbClr val="006991"/>
              </a:solidFill>
              <a:latin typeface="Calibri"/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22000" y="4810807"/>
            <a:ext cx="810000" cy="1143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200"/>
              </a:lnSpc>
              <a:defRPr sz="1000">
                <a:solidFill>
                  <a:schemeClr val="accent1"/>
                </a:solidFill>
              </a:defRPr>
            </a:lvl1pPr>
          </a:lstStyle>
          <a:p>
            <a:pPr defTabSz="914400"/>
            <a:r>
              <a:rPr lang="nl-NL">
                <a:solidFill>
                  <a:srgbClr val="006991"/>
                </a:solidFill>
                <a:latin typeface="Calibri"/>
              </a:rPr>
              <a:t>Pagina </a:t>
            </a:r>
            <a:fld id="{7FC9B413-936F-403B-BC98-20250EBFF374}" type="slidenum">
              <a:rPr lang="nl-NL" smtClean="0">
                <a:solidFill>
                  <a:srgbClr val="006991"/>
                </a:solidFill>
                <a:latin typeface="Calibri"/>
              </a:rPr>
              <a:pPr defTabSz="914400"/>
              <a:t>‹nr.›</a:t>
            </a:fld>
            <a:endParaRPr lang="nl-NL" dirty="0">
              <a:solidFill>
                <a:srgbClr val="006991"/>
              </a:solidFill>
              <a:latin typeface="Calibri"/>
            </a:endParaRPr>
          </a:p>
        </p:txBody>
      </p:sp>
      <p:sp>
        <p:nvSpPr>
          <p:cNvPr id="7" name="Rechthoek 6"/>
          <p:cNvSpPr/>
          <p:nvPr/>
        </p:nvSpPr>
        <p:spPr>
          <a:xfrm>
            <a:off x="522000" y="445500"/>
            <a:ext cx="8100000" cy="37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nl-NL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hthoek 17"/>
          <p:cNvSpPr/>
          <p:nvPr/>
        </p:nvSpPr>
        <p:spPr>
          <a:xfrm>
            <a:off x="522000" y="4698000"/>
            <a:ext cx="8100000" cy="81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nl-NL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9" name="Afbeelding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0" y="4811400"/>
            <a:ext cx="1104790" cy="10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190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</p:sldLayoutIdLst>
  <p:hf sldNum="0" hdr="0" ftr="0" dt="0"/>
  <p:txStyles>
    <p:titleStyle>
      <a:lvl1pPr algn="l" defTabSz="914400" rtl="0" eaLnBrk="1" latinLnBrk="0" hangingPunct="1">
        <a:lnSpc>
          <a:spcPts val="4200"/>
        </a:lnSpc>
        <a:spcBef>
          <a:spcPct val="0"/>
        </a:spcBef>
        <a:buNone/>
        <a:defRPr sz="40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2263" indent="-322263" algn="l" defTabSz="914400" rtl="0" eaLnBrk="1" latinLnBrk="0" hangingPunct="1">
        <a:lnSpc>
          <a:spcPts val="2500"/>
        </a:lnSpc>
        <a:spcBef>
          <a:spcPts val="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325438" algn="l" defTabSz="914400" rtl="0" eaLnBrk="1" latinLnBrk="0" hangingPunct="1">
        <a:lnSpc>
          <a:spcPts val="2500"/>
        </a:lnSpc>
        <a:spcBef>
          <a:spcPts val="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69963" indent="-323850" algn="l" defTabSz="914400" rtl="0" eaLnBrk="1" latinLnBrk="0" hangingPunct="1">
        <a:lnSpc>
          <a:spcPts val="2500"/>
        </a:lnSpc>
        <a:spcBef>
          <a:spcPts val="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93813" indent="-322263" algn="l" defTabSz="914400" rtl="0" eaLnBrk="1" latinLnBrk="0" hangingPunct="1">
        <a:lnSpc>
          <a:spcPts val="2500"/>
        </a:lnSpc>
        <a:spcBef>
          <a:spcPts val="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19250" indent="-323850" algn="l" defTabSz="914400" rtl="0" eaLnBrk="1" latinLnBrk="0" hangingPunct="1">
        <a:lnSpc>
          <a:spcPts val="2500"/>
        </a:lnSpc>
        <a:spcBef>
          <a:spcPts val="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3671AF-CE7D-1645-AAAA-D84FB4B3FB1B}" type="datetimeFigureOut">
              <a:rPr lang="nl-NL" smtClean="0"/>
              <a:t>29-08-2025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1A382C-F215-364B-86D3-FB8730A3338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81676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hthoek 25"/>
          <p:cNvSpPr/>
          <p:nvPr/>
        </p:nvSpPr>
        <p:spPr>
          <a:xfrm>
            <a:off x="464033" y="4021812"/>
            <a:ext cx="8100000" cy="8100"/>
          </a:xfrm>
          <a:prstGeom prst="rect">
            <a:avLst/>
          </a:prstGeom>
          <a:solidFill>
            <a:srgbClr val="00AFDC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ep 5"/>
          <p:cNvGrpSpPr>
            <a:grpSpLocks noChangeAspect="1"/>
          </p:cNvGrpSpPr>
          <p:nvPr/>
        </p:nvGrpSpPr>
        <p:grpSpPr>
          <a:xfrm>
            <a:off x="-9215" y="4169009"/>
            <a:ext cx="9208441" cy="978480"/>
            <a:chOff x="-27929" y="5156357"/>
            <a:chExt cx="12266091" cy="1737844"/>
          </a:xfrm>
        </p:grpSpPr>
        <p:pic>
          <p:nvPicPr>
            <p:cNvPr id="7" name="Picture 6" descr="Image result for beautiful radboudumc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94" t="13013" r="45219" b="27230"/>
            <a:stretch/>
          </p:blipFill>
          <p:spPr bwMode="auto">
            <a:xfrm>
              <a:off x="9060988" y="5165866"/>
              <a:ext cx="3146814" cy="1694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8" descr="Related image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89" r="7537" b="25246"/>
            <a:stretch/>
          </p:blipFill>
          <p:spPr bwMode="auto">
            <a:xfrm>
              <a:off x="2859828" y="5171336"/>
              <a:ext cx="3234232" cy="17064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0" descr="Image result for beautiful radboudumc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46" r="2334" b="14350"/>
            <a:stretch/>
          </p:blipFill>
          <p:spPr bwMode="auto">
            <a:xfrm>
              <a:off x="-27929" y="5171335"/>
              <a:ext cx="2898570" cy="1708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2" descr="https://www.radboudumc.nl/getmedia/b8cfc570-bb90-4edb-a93e-47df9b857b26/MRI-scan-%c2%a9Radboud-Universiteit.aspx?width=640&amp;height=427&amp;ext=.jpg&amp;type=BlockColumn2Zoom1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25413" b="28173"/>
            <a:stretch/>
          </p:blipFill>
          <p:spPr bwMode="auto">
            <a:xfrm>
              <a:off x="6092842" y="5171336"/>
              <a:ext cx="2973170" cy="17178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hthoek 10"/>
            <p:cNvSpPr/>
            <p:nvPr/>
          </p:nvSpPr>
          <p:spPr>
            <a:xfrm>
              <a:off x="2680432" y="5168133"/>
              <a:ext cx="290500" cy="1707034"/>
            </a:xfrm>
            <a:prstGeom prst="rect">
              <a:avLst/>
            </a:prstGeom>
            <a:solidFill>
              <a:srgbClr val="00AFDC">
                <a:alpha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 Box 29"/>
            <p:cNvSpPr txBox="1">
              <a:spLocks noChangeArrowheads="1"/>
            </p:cNvSpPr>
            <p:nvPr/>
          </p:nvSpPr>
          <p:spPr bwMode="auto">
            <a:xfrm>
              <a:off x="2750940" y="5165865"/>
              <a:ext cx="242114" cy="1720419"/>
            </a:xfrm>
            <a:prstGeom prst="rect">
              <a:avLst/>
            </a:prstGeom>
            <a:solidFill>
              <a:schemeClr val="tx2">
                <a:lumMod val="60000"/>
                <a:lumOff val="40000"/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 algn="ctr">
                <a:spcBef>
                  <a:spcPct val="20000"/>
                </a:spcBef>
                <a:defRPr sz="2400">
                  <a:solidFill>
                    <a:srgbClr val="003698"/>
                  </a:solidFill>
                  <a:latin typeface="Arial" charset="0"/>
                  <a:ea typeface="ヒラギノ角ゴ Pro W3" pitchFamily="1" charset="-128"/>
                </a:defRPr>
              </a:lvl1pPr>
              <a:lvl2pPr algn="ctr">
                <a:spcBef>
                  <a:spcPct val="20000"/>
                </a:spcBef>
                <a:defRPr sz="2400" b="1">
                  <a:solidFill>
                    <a:schemeClr val="tx2"/>
                  </a:solidFill>
                  <a:latin typeface="Arial" charset="0"/>
                  <a:ea typeface="ヒラギノ角ゴ Pro W3" pitchFamily="1" charset="-128"/>
                </a:defRPr>
              </a:lvl2pPr>
              <a:lvl3pPr marL="857250" algn="ctr">
                <a:spcBef>
                  <a:spcPct val="20000"/>
                </a:spcBef>
                <a:buClr>
                  <a:schemeClr val="tx2"/>
                </a:buClr>
                <a:defRPr sz="2000">
                  <a:solidFill>
                    <a:srgbClr val="1636B4"/>
                  </a:solidFill>
                  <a:latin typeface="Arial" charset="0"/>
                  <a:ea typeface="ヒラギノ角ゴ Pro W3" pitchFamily="1" charset="-128"/>
                </a:defRPr>
              </a:lvl3pPr>
              <a:lvl4pPr marL="1200150" algn="ctr">
                <a:spcBef>
                  <a:spcPct val="20000"/>
                </a:spcBef>
                <a:defRPr sz="2000">
                  <a:solidFill>
                    <a:schemeClr val="tx2"/>
                  </a:solidFill>
                  <a:latin typeface="Arial" charset="0"/>
                  <a:ea typeface="ヒラギノ角ゴ Pro W3" pitchFamily="1" charset="-128"/>
                </a:defRPr>
              </a:lvl4pPr>
              <a:lvl5pPr marL="1543050" algn="ctr">
                <a:spcBef>
                  <a:spcPct val="20000"/>
                </a:spcBef>
                <a:defRPr sz="2000">
                  <a:solidFill>
                    <a:schemeClr val="tx1"/>
                  </a:solidFill>
                  <a:latin typeface="Arial" charset="0"/>
                  <a:ea typeface="ヒラギノ角ゴ Pro W3" pitchFamily="1" charset="-128"/>
                </a:defRPr>
              </a:lvl5pPr>
              <a:lvl6pPr marL="2000250" algn="ctr" fontAlgn="base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ヒラギノ角ゴ Pro W3" pitchFamily="1" charset="-128"/>
                </a:defRPr>
              </a:lvl6pPr>
              <a:lvl7pPr marL="2457450" algn="ctr" fontAlgn="base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ヒラギノ角ゴ Pro W3" pitchFamily="1" charset="-128"/>
                </a:defRPr>
              </a:lvl7pPr>
              <a:lvl8pPr marL="2914650" algn="ctr" fontAlgn="base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ヒラギノ角ゴ Pro W3" pitchFamily="1" charset="-128"/>
                </a:defRPr>
              </a:lvl8pPr>
              <a:lvl9pPr marL="3371850" algn="ctr" fontAlgn="base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ヒラギノ角ゴ Pro W3" pitchFamily="1" charset="-128"/>
                </a:defRPr>
              </a:lvl9pPr>
            </a:lstStyle>
            <a:p>
              <a:pPr eaLnBrk="1" hangingPunct="1">
                <a:defRPr/>
              </a:pPr>
              <a:endParaRPr lang="en-US" altLang="en-US" b="0" kern="0">
                <a:latin typeface="Myriad Pro" pitchFamily="34" charset="0"/>
              </a:endParaRPr>
            </a:p>
          </p:txBody>
        </p:sp>
        <p:sp>
          <p:nvSpPr>
            <p:cNvPr id="13" name="Rechthoek 12"/>
            <p:cNvSpPr/>
            <p:nvPr/>
          </p:nvSpPr>
          <p:spPr>
            <a:xfrm>
              <a:off x="5973038" y="5170271"/>
              <a:ext cx="318759" cy="1710366"/>
            </a:xfrm>
            <a:prstGeom prst="rect">
              <a:avLst/>
            </a:prstGeom>
            <a:solidFill>
              <a:srgbClr val="00AFDC">
                <a:alpha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Text Box 12"/>
            <p:cNvSpPr txBox="1">
              <a:spLocks noChangeArrowheads="1"/>
            </p:cNvSpPr>
            <p:nvPr/>
          </p:nvSpPr>
          <p:spPr bwMode="auto">
            <a:xfrm>
              <a:off x="6023007" y="5170413"/>
              <a:ext cx="176318" cy="1723788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/>
            <a:lstStyle>
              <a:lvl1pPr algn="ctr">
                <a:spcBef>
                  <a:spcPct val="20000"/>
                </a:spcBef>
                <a:defRPr sz="2400">
                  <a:solidFill>
                    <a:srgbClr val="003698"/>
                  </a:solidFill>
                  <a:latin typeface="Arial" charset="0"/>
                  <a:ea typeface="ヒラギノ角ゴ Pro W3" pitchFamily="1" charset="-128"/>
                </a:defRPr>
              </a:lvl1pPr>
              <a:lvl2pPr algn="ctr">
                <a:spcBef>
                  <a:spcPct val="20000"/>
                </a:spcBef>
                <a:defRPr sz="2400" b="1">
                  <a:solidFill>
                    <a:schemeClr val="tx2"/>
                  </a:solidFill>
                  <a:latin typeface="Arial" charset="0"/>
                  <a:ea typeface="ヒラギノ角ゴ Pro W3" pitchFamily="1" charset="-128"/>
                </a:defRPr>
              </a:lvl2pPr>
              <a:lvl3pPr marL="857250" algn="ctr">
                <a:spcBef>
                  <a:spcPct val="20000"/>
                </a:spcBef>
                <a:buClr>
                  <a:schemeClr val="tx2"/>
                </a:buClr>
                <a:defRPr sz="2000">
                  <a:solidFill>
                    <a:srgbClr val="1636B4"/>
                  </a:solidFill>
                  <a:latin typeface="Arial" charset="0"/>
                  <a:ea typeface="ヒラギノ角ゴ Pro W3" pitchFamily="1" charset="-128"/>
                </a:defRPr>
              </a:lvl3pPr>
              <a:lvl4pPr marL="1200150" algn="ctr">
                <a:spcBef>
                  <a:spcPct val="20000"/>
                </a:spcBef>
                <a:defRPr sz="2000">
                  <a:solidFill>
                    <a:schemeClr val="tx2"/>
                  </a:solidFill>
                  <a:latin typeface="Arial" charset="0"/>
                  <a:ea typeface="ヒラギノ角ゴ Pro W3" pitchFamily="1" charset="-128"/>
                </a:defRPr>
              </a:lvl4pPr>
              <a:lvl5pPr marL="1543050" algn="ctr">
                <a:spcBef>
                  <a:spcPct val="20000"/>
                </a:spcBef>
                <a:defRPr sz="2000">
                  <a:solidFill>
                    <a:schemeClr val="tx1"/>
                  </a:solidFill>
                  <a:latin typeface="Arial" charset="0"/>
                  <a:ea typeface="ヒラギノ角ゴ Pro W3" pitchFamily="1" charset="-128"/>
                </a:defRPr>
              </a:lvl5pPr>
              <a:lvl6pPr marL="2000250" algn="ctr" fontAlgn="base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ヒラギノ角ゴ Pro W3" pitchFamily="1" charset="-128"/>
                </a:defRPr>
              </a:lvl6pPr>
              <a:lvl7pPr marL="2457450" algn="ctr" fontAlgn="base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ヒラギノ角ゴ Pro W3" pitchFamily="1" charset="-128"/>
                </a:defRPr>
              </a:lvl7pPr>
              <a:lvl8pPr marL="2914650" algn="ctr" fontAlgn="base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ヒラギノ角ゴ Pro W3" pitchFamily="1" charset="-128"/>
                </a:defRPr>
              </a:lvl8pPr>
              <a:lvl9pPr marL="3371850" algn="ctr" fontAlgn="base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ヒラギノ角ゴ Pro W3" pitchFamily="1" charset="-128"/>
                </a:defRPr>
              </a:lvl9pPr>
            </a:lstStyle>
            <a:p>
              <a:pPr eaLnBrk="1" hangingPunct="1">
                <a:defRPr/>
              </a:pPr>
              <a:endParaRPr lang="en-US" altLang="en-US" b="0" kern="0">
                <a:latin typeface="Myriad Pro" pitchFamily="34" charset="0"/>
              </a:endParaRPr>
            </a:p>
          </p:txBody>
        </p:sp>
        <p:sp>
          <p:nvSpPr>
            <p:cNvPr id="15" name="Rechthoek 14"/>
            <p:cNvSpPr/>
            <p:nvPr/>
          </p:nvSpPr>
          <p:spPr>
            <a:xfrm>
              <a:off x="8973740" y="5170271"/>
              <a:ext cx="276629" cy="1704896"/>
            </a:xfrm>
            <a:prstGeom prst="rect">
              <a:avLst/>
            </a:prstGeom>
            <a:solidFill>
              <a:srgbClr val="00AFDC">
                <a:alpha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 Box 10"/>
            <p:cNvSpPr txBox="1">
              <a:spLocks noChangeArrowheads="1"/>
            </p:cNvSpPr>
            <p:nvPr/>
          </p:nvSpPr>
          <p:spPr bwMode="auto">
            <a:xfrm>
              <a:off x="9015152" y="5170414"/>
              <a:ext cx="161072" cy="1718792"/>
            </a:xfrm>
            <a:prstGeom prst="rect">
              <a:avLst/>
            </a:prstGeom>
            <a:solidFill>
              <a:srgbClr val="3333CC">
                <a:lumMod val="50000"/>
                <a:alpha val="5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 algn="ctr">
                <a:spcBef>
                  <a:spcPct val="20000"/>
                </a:spcBef>
                <a:defRPr sz="2400">
                  <a:solidFill>
                    <a:srgbClr val="003698"/>
                  </a:solidFill>
                  <a:latin typeface="Arial" charset="0"/>
                  <a:ea typeface="ヒラギノ角ゴ Pro W3" pitchFamily="1" charset="-128"/>
                </a:defRPr>
              </a:lvl1pPr>
              <a:lvl2pPr algn="ctr">
                <a:spcBef>
                  <a:spcPct val="20000"/>
                </a:spcBef>
                <a:defRPr sz="2400" b="1">
                  <a:solidFill>
                    <a:schemeClr val="tx2"/>
                  </a:solidFill>
                  <a:latin typeface="Arial" charset="0"/>
                  <a:ea typeface="ヒラギノ角ゴ Pro W3" pitchFamily="1" charset="-128"/>
                </a:defRPr>
              </a:lvl2pPr>
              <a:lvl3pPr marL="857250" algn="ctr">
                <a:spcBef>
                  <a:spcPct val="20000"/>
                </a:spcBef>
                <a:buClr>
                  <a:schemeClr val="tx2"/>
                </a:buClr>
                <a:defRPr sz="2000">
                  <a:solidFill>
                    <a:srgbClr val="1636B4"/>
                  </a:solidFill>
                  <a:latin typeface="Arial" charset="0"/>
                  <a:ea typeface="ヒラギノ角ゴ Pro W3" pitchFamily="1" charset="-128"/>
                </a:defRPr>
              </a:lvl3pPr>
              <a:lvl4pPr marL="1200150" algn="ctr">
                <a:spcBef>
                  <a:spcPct val="20000"/>
                </a:spcBef>
                <a:defRPr sz="2000">
                  <a:solidFill>
                    <a:schemeClr val="tx2"/>
                  </a:solidFill>
                  <a:latin typeface="Arial" charset="0"/>
                  <a:ea typeface="ヒラギノ角ゴ Pro W3" pitchFamily="1" charset="-128"/>
                </a:defRPr>
              </a:lvl4pPr>
              <a:lvl5pPr marL="1543050" algn="ctr">
                <a:spcBef>
                  <a:spcPct val="20000"/>
                </a:spcBef>
                <a:defRPr sz="2000">
                  <a:solidFill>
                    <a:schemeClr val="tx1"/>
                  </a:solidFill>
                  <a:latin typeface="Arial" charset="0"/>
                  <a:ea typeface="ヒラギノ角ゴ Pro W3" pitchFamily="1" charset="-128"/>
                </a:defRPr>
              </a:lvl5pPr>
              <a:lvl6pPr marL="2000250" algn="ctr" fontAlgn="base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ヒラギノ角ゴ Pro W3" pitchFamily="1" charset="-128"/>
                </a:defRPr>
              </a:lvl6pPr>
              <a:lvl7pPr marL="2457450" algn="ctr" fontAlgn="base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ヒラギノ角ゴ Pro W3" pitchFamily="1" charset="-128"/>
                </a:defRPr>
              </a:lvl7pPr>
              <a:lvl8pPr marL="2914650" algn="ctr" fontAlgn="base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ヒラギノ角ゴ Pro W3" pitchFamily="1" charset="-128"/>
                </a:defRPr>
              </a:lvl8pPr>
              <a:lvl9pPr marL="3371850" algn="ctr" fontAlgn="base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ヒラギノ角ゴ Pro W3" pitchFamily="1" charset="-128"/>
                </a:defRPr>
              </a:lvl9pPr>
            </a:lstStyle>
            <a:p>
              <a:pPr eaLnBrk="1" hangingPunct="1">
                <a:defRPr/>
              </a:pPr>
              <a:endParaRPr lang="en-US" altLang="en-US" b="0" kern="0">
                <a:latin typeface="Myriad Pro" pitchFamily="34" charset="0"/>
              </a:endParaRPr>
            </a:p>
          </p:txBody>
        </p:sp>
        <p:cxnSp>
          <p:nvCxnSpPr>
            <p:cNvPr id="17" name="Rechte verbindingslijn 16"/>
            <p:cNvCxnSpPr/>
            <p:nvPr/>
          </p:nvCxnSpPr>
          <p:spPr>
            <a:xfrm>
              <a:off x="-27929" y="6875167"/>
              <a:ext cx="12220254" cy="0"/>
            </a:xfrm>
            <a:prstGeom prst="line">
              <a:avLst/>
            </a:prstGeom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Rechte verbindingslijn 17"/>
            <p:cNvCxnSpPr/>
            <p:nvPr/>
          </p:nvCxnSpPr>
          <p:spPr>
            <a:xfrm flipV="1">
              <a:off x="-27929" y="5156357"/>
              <a:ext cx="12266091" cy="0"/>
            </a:xfrm>
            <a:prstGeom prst="line">
              <a:avLst/>
            </a:prstGeom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9" name="Afbeelding 1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02" t="13173" b="43413"/>
            <a:stretch/>
          </p:blipFill>
          <p:spPr>
            <a:xfrm>
              <a:off x="49904" y="5382740"/>
              <a:ext cx="2427384" cy="360040"/>
            </a:xfrm>
            <a:prstGeom prst="rect">
              <a:avLst/>
            </a:prstGeom>
            <a:effectLst>
              <a:glow rad="101600">
                <a:schemeClr val="bg1">
                  <a:alpha val="60000"/>
                </a:scheme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3" name="Ondertitel 2"/>
          <p:cNvSpPr txBox="1">
            <a:spLocks/>
          </p:cNvSpPr>
          <p:nvPr/>
        </p:nvSpPr>
        <p:spPr>
          <a:xfrm>
            <a:off x="907089" y="3061412"/>
            <a:ext cx="7416824" cy="119495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nl-NL" sz="1800" dirty="0">
                <a:solidFill>
                  <a:srgbClr val="061074"/>
                </a:solidFill>
                <a:latin typeface="Calibri" panose="020F0502020204030204" pitchFamily="34" charset="0"/>
                <a:cs typeface="Arial"/>
              </a:rPr>
              <a:t>Peter Damman, MD PhD FESC</a:t>
            </a:r>
          </a:p>
          <a:p>
            <a:pPr marL="0" indent="0" algn="ctr">
              <a:buNone/>
            </a:pPr>
            <a:r>
              <a:rPr lang="nl-NL" sz="1600" dirty="0" err="1">
                <a:solidFill>
                  <a:srgbClr val="061074"/>
                </a:solidFill>
                <a:latin typeface="Calibri" panose="020F0502020204030204" pitchFamily="34" charset="0"/>
                <a:cs typeface="Arial"/>
              </a:rPr>
              <a:t>Interventional</a:t>
            </a:r>
            <a:r>
              <a:rPr lang="nl-NL" sz="1600" dirty="0">
                <a:solidFill>
                  <a:srgbClr val="061074"/>
                </a:solidFill>
                <a:latin typeface="Calibri" panose="020F0502020204030204" pitchFamily="34" charset="0"/>
                <a:cs typeface="Arial"/>
              </a:rPr>
              <a:t> </a:t>
            </a:r>
            <a:r>
              <a:rPr lang="nl-NL" sz="1600" dirty="0" err="1">
                <a:solidFill>
                  <a:srgbClr val="061074"/>
                </a:solidFill>
                <a:latin typeface="Calibri" panose="020F0502020204030204" pitchFamily="34" charset="0"/>
                <a:cs typeface="Arial"/>
              </a:rPr>
              <a:t>Cardiologist</a:t>
            </a:r>
            <a:endParaRPr lang="nl-NL" sz="1600" dirty="0">
              <a:solidFill>
                <a:srgbClr val="061074"/>
              </a:solidFill>
              <a:latin typeface="Calibri" panose="020F0502020204030204" pitchFamily="34" charset="0"/>
              <a:cs typeface="Arial"/>
            </a:endParaRPr>
          </a:p>
          <a:p>
            <a:pPr marL="0" indent="0" algn="ctr">
              <a:buNone/>
            </a:pPr>
            <a:r>
              <a:rPr lang="nl-NL" sz="1600" dirty="0" err="1">
                <a:solidFill>
                  <a:srgbClr val="061074"/>
                </a:solidFill>
                <a:latin typeface="Calibri" panose="020F0502020204030204" pitchFamily="34" charset="0"/>
                <a:cs typeface="Arial"/>
              </a:rPr>
              <a:t>Radboudumc</a:t>
            </a:r>
            <a:r>
              <a:rPr lang="nl-NL" sz="1600" dirty="0">
                <a:solidFill>
                  <a:srgbClr val="061074"/>
                </a:solidFill>
                <a:latin typeface="Calibri" panose="020F0502020204030204" pitchFamily="34" charset="0"/>
                <a:cs typeface="Arial"/>
              </a:rPr>
              <a:t>, Nijmegen, the Netherlands</a:t>
            </a:r>
          </a:p>
        </p:txBody>
      </p:sp>
      <p:sp>
        <p:nvSpPr>
          <p:cNvPr id="24" name="Titel 1"/>
          <p:cNvSpPr txBox="1">
            <a:spLocks/>
          </p:cNvSpPr>
          <p:nvPr/>
        </p:nvSpPr>
        <p:spPr>
          <a:xfrm>
            <a:off x="182560" y="2404795"/>
            <a:ext cx="8824890" cy="1993036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tabLst>
                <a:tab pos="180975" algn="l"/>
              </a:tabLst>
            </a:pPr>
            <a:r>
              <a:rPr lang="nl-NL" altLang="nl-NL" sz="2400" dirty="0">
                <a:solidFill>
                  <a:srgbClr val="111182"/>
                </a:solidFill>
                <a:latin typeface="Calibri" panose="020F0502020204030204" pitchFamily="34" charset="0"/>
                <a:ea typeface="+mn-ea"/>
                <a:cs typeface="+mn-cs"/>
              </a:rPr>
              <a:t>Dutch </a:t>
            </a:r>
            <a:r>
              <a:rPr lang="nl-NL" altLang="nl-NL" sz="2400" dirty="0" err="1">
                <a:solidFill>
                  <a:srgbClr val="111182"/>
                </a:solidFill>
                <a:latin typeface="Calibri" panose="020F0502020204030204" pitchFamily="34" charset="0"/>
                <a:ea typeface="+mn-ea"/>
                <a:cs typeface="+mn-cs"/>
              </a:rPr>
              <a:t>registry</a:t>
            </a:r>
            <a:r>
              <a:rPr lang="nl-NL" altLang="nl-NL" sz="2400" dirty="0">
                <a:solidFill>
                  <a:srgbClr val="111182"/>
                </a:solidFill>
                <a:latin typeface="Calibri" panose="020F0502020204030204" pitchFamily="34" charset="0"/>
                <a:ea typeface="+mn-ea"/>
                <a:cs typeface="+mn-cs"/>
              </a:rPr>
              <a:t> of </a:t>
            </a:r>
            <a:r>
              <a:rPr lang="nl-NL" altLang="nl-NL" sz="2400" dirty="0" err="1">
                <a:solidFill>
                  <a:srgbClr val="111182"/>
                </a:solidFill>
                <a:latin typeface="Calibri" panose="020F0502020204030204" pitchFamily="34" charset="0"/>
                <a:ea typeface="+mn-ea"/>
                <a:cs typeface="+mn-cs"/>
              </a:rPr>
              <a:t>Invasive</a:t>
            </a:r>
            <a:r>
              <a:rPr lang="nl-NL" altLang="nl-NL" sz="2400" dirty="0">
                <a:solidFill>
                  <a:srgbClr val="111182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nl-NL" altLang="nl-NL" sz="2400" dirty="0" err="1">
                <a:solidFill>
                  <a:srgbClr val="111182"/>
                </a:solidFill>
                <a:latin typeface="Calibri" panose="020F0502020204030204" pitchFamily="34" charset="0"/>
                <a:ea typeface="+mn-ea"/>
                <a:cs typeface="+mn-cs"/>
              </a:rPr>
              <a:t>coronary</a:t>
            </a:r>
            <a:r>
              <a:rPr lang="nl-NL" altLang="nl-NL" sz="2400" dirty="0">
                <a:solidFill>
                  <a:srgbClr val="111182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nl-NL" altLang="nl-NL" sz="2400" dirty="0" err="1">
                <a:solidFill>
                  <a:srgbClr val="111182"/>
                </a:solidFill>
                <a:latin typeface="Calibri" panose="020F0502020204030204" pitchFamily="34" charset="0"/>
                <a:ea typeface="+mn-ea"/>
                <a:cs typeface="+mn-cs"/>
              </a:rPr>
              <a:t>function</a:t>
            </a:r>
            <a:r>
              <a:rPr lang="nl-NL" altLang="nl-NL" sz="2400" dirty="0">
                <a:solidFill>
                  <a:srgbClr val="111182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nl-NL" altLang="nl-NL" sz="2400" dirty="0" err="1">
                <a:solidFill>
                  <a:srgbClr val="111182"/>
                </a:solidFill>
                <a:latin typeface="Calibri" panose="020F0502020204030204" pitchFamily="34" charset="0"/>
                <a:ea typeface="+mn-ea"/>
                <a:cs typeface="+mn-cs"/>
              </a:rPr>
              <a:t>testing</a:t>
            </a:r>
            <a:r>
              <a:rPr lang="nl-NL" altLang="nl-NL" sz="2400" dirty="0">
                <a:solidFill>
                  <a:srgbClr val="111182"/>
                </a:solidFill>
                <a:latin typeface="Calibri" panose="020F0502020204030204" pitchFamily="34" charset="0"/>
                <a:ea typeface="+mn-ea"/>
                <a:cs typeface="+mn-cs"/>
              </a:rPr>
              <a:t> in INOCA</a:t>
            </a:r>
            <a:endParaRPr lang="nl-NL" sz="2400" b="1" i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2088625" y="58908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CD5E5CB4-86A4-A727-51B7-B2B0CEA5F6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19023" y="111673"/>
            <a:ext cx="2352043" cy="225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708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6">
            <a:extLst>
              <a:ext uri="{FF2B5EF4-FFF2-40B4-BE49-F238E27FC236}">
                <a16:creationId xmlns:a16="http://schemas.microsoft.com/office/drawing/2014/main" id="{73D5A1A0-6E0D-FA6D-3787-DD95611DC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000" y="254288"/>
            <a:ext cx="8100000" cy="400050"/>
          </a:xfrm>
        </p:spPr>
        <p:txBody>
          <a:bodyPr>
            <a:normAutofit fontScale="90000"/>
          </a:bodyPr>
          <a:lstStyle/>
          <a:p>
            <a:r>
              <a:rPr lang="nl-NL" sz="3200" dirty="0"/>
              <a:t>Safety </a:t>
            </a:r>
            <a:r>
              <a:rPr lang="nl-NL" sz="3200" dirty="0" err="1"/>
              <a:t>and</a:t>
            </a:r>
            <a:r>
              <a:rPr lang="nl-NL" sz="3200" dirty="0"/>
              <a:t> </a:t>
            </a:r>
            <a:r>
              <a:rPr lang="nl-NL" sz="3200" dirty="0" err="1"/>
              <a:t>diagnostic</a:t>
            </a:r>
            <a:r>
              <a:rPr lang="nl-NL" sz="3200" dirty="0"/>
              <a:t> </a:t>
            </a:r>
            <a:r>
              <a:rPr lang="nl-NL" sz="3200" dirty="0" err="1"/>
              <a:t>yield</a:t>
            </a:r>
            <a:endParaRPr lang="nl-NL" sz="3200" dirty="0"/>
          </a:p>
        </p:txBody>
      </p:sp>
      <p:sp>
        <p:nvSpPr>
          <p:cNvPr id="5" name="Rechthoek 6">
            <a:extLst>
              <a:ext uri="{FF2B5EF4-FFF2-40B4-BE49-F238E27FC236}">
                <a16:creationId xmlns:a16="http://schemas.microsoft.com/office/drawing/2014/main" id="{D47C4208-62FC-730B-A131-138A0ED7ED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7645" y="4779974"/>
            <a:ext cx="515807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742950" lvl="1" indent="-285750" eaLnBrk="0" hangingPunct="0">
              <a:spcBef>
                <a:spcPct val="20000"/>
              </a:spcBef>
              <a:buFont typeface="Arial" charset="0"/>
              <a:buNone/>
            </a:pPr>
            <a:r>
              <a:rPr lang="en-GB" sz="1200" i="1" dirty="0" err="1">
                <a:latin typeface="Arial"/>
                <a:cs typeface="Arial"/>
              </a:rPr>
              <a:t>Crooijmans</a:t>
            </a:r>
            <a:r>
              <a:rPr lang="en-GB" sz="1200" i="1" dirty="0">
                <a:latin typeface="Arial"/>
                <a:cs typeface="Arial"/>
              </a:rPr>
              <a:t>, JAMA Cardiology 2025</a:t>
            </a: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0D3AC077-B2CA-CC1C-F934-701605F50B8C}"/>
              </a:ext>
            </a:extLst>
          </p:cNvPr>
          <p:cNvSpPr/>
          <p:nvPr/>
        </p:nvSpPr>
        <p:spPr>
          <a:xfrm>
            <a:off x="1023130" y="899122"/>
            <a:ext cx="3431681" cy="3663450"/>
          </a:xfrm>
          <a:prstGeom prst="roundRect">
            <a:avLst>
              <a:gd name="adj" fmla="val 428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 descr="Voorbeeld van afbeelding">
            <a:extLst>
              <a:ext uri="{FF2B5EF4-FFF2-40B4-BE49-F238E27FC236}">
                <a16:creationId xmlns:a16="http://schemas.microsoft.com/office/drawing/2014/main" id="{264EC270-3B0A-8EF5-825B-484086B471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" t="15234" r="52176" b="2663"/>
          <a:stretch/>
        </p:blipFill>
        <p:spPr bwMode="auto">
          <a:xfrm>
            <a:off x="1109301" y="990945"/>
            <a:ext cx="3345510" cy="347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11">
            <a:extLst>
              <a:ext uri="{FF2B5EF4-FFF2-40B4-BE49-F238E27FC236}">
                <a16:creationId xmlns:a16="http://schemas.microsoft.com/office/drawing/2014/main" id="{8066A28B-D64E-1AB3-3A7D-F090AA50874A}"/>
              </a:ext>
            </a:extLst>
          </p:cNvPr>
          <p:cNvSpPr/>
          <p:nvPr/>
        </p:nvSpPr>
        <p:spPr>
          <a:xfrm>
            <a:off x="5712319" y="1268182"/>
            <a:ext cx="3431681" cy="3202564"/>
          </a:xfrm>
          <a:prstGeom prst="roundRect">
            <a:avLst>
              <a:gd name="adj" fmla="val 428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12">
            <a:extLst>
              <a:ext uri="{FF2B5EF4-FFF2-40B4-BE49-F238E27FC236}">
                <a16:creationId xmlns:a16="http://schemas.microsoft.com/office/drawing/2014/main" id="{4D616414-9076-4958-330D-80DE8FD762C6}"/>
              </a:ext>
            </a:extLst>
          </p:cNvPr>
          <p:cNvSpPr txBox="1"/>
          <p:nvPr/>
        </p:nvSpPr>
        <p:spPr>
          <a:xfrm>
            <a:off x="5367839" y="1541346"/>
            <a:ext cx="26924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Safe</a:t>
            </a:r>
          </a:p>
          <a:p>
            <a:r>
              <a:rPr lang="en-US" sz="1600" dirty="0"/>
              <a:t>0.9% major complications</a:t>
            </a:r>
          </a:p>
          <a:p>
            <a:r>
              <a:rPr lang="en-US" sz="1600" dirty="0"/>
              <a:t>0.8% minor complications</a:t>
            </a:r>
          </a:p>
          <a:p>
            <a:endParaRPr lang="en-US" sz="1600" dirty="0"/>
          </a:p>
          <a:p>
            <a:r>
              <a:rPr lang="en-US" sz="1600" b="1" dirty="0"/>
              <a:t>Feasible</a:t>
            </a:r>
          </a:p>
          <a:p>
            <a:r>
              <a:rPr lang="en-US" sz="1600" dirty="0"/>
              <a:t>95% complete CFT results</a:t>
            </a:r>
          </a:p>
          <a:p>
            <a:endParaRPr lang="en-US" sz="1600" dirty="0"/>
          </a:p>
          <a:p>
            <a:r>
              <a:rPr lang="en-US" sz="1600" b="1" dirty="0"/>
              <a:t>High diagnostic yield</a:t>
            </a:r>
          </a:p>
          <a:p>
            <a:r>
              <a:rPr lang="en-US" sz="1600" dirty="0"/>
              <a:t>78% vasomotor dysfunction  </a:t>
            </a:r>
          </a:p>
        </p:txBody>
      </p:sp>
      <p:pic>
        <p:nvPicPr>
          <p:cNvPr id="11" name="Picture 2" descr="Voorbeeld van afbeelding">
            <a:extLst>
              <a:ext uri="{FF2B5EF4-FFF2-40B4-BE49-F238E27FC236}">
                <a16:creationId xmlns:a16="http://schemas.microsoft.com/office/drawing/2014/main" id="{948D8950-B700-BFB3-7530-9DC0A378FC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82" t="16861" r="2411" b="6485"/>
          <a:stretch/>
        </p:blipFill>
        <p:spPr bwMode="auto">
          <a:xfrm>
            <a:off x="4680071" y="990945"/>
            <a:ext cx="687768" cy="3248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8584F784-17DF-B99B-220B-BE618316CE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220" y="314"/>
            <a:ext cx="7236296" cy="8572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400" dirty="0">
                <a:solidFill>
                  <a:srgbClr val="00AFDC"/>
                </a:solidFill>
                <a:latin typeface="Arial"/>
                <a:cs typeface="Arial"/>
              </a:rPr>
              <a:t>Safety and diagnostic yield</a:t>
            </a:r>
            <a:endParaRPr lang="en-US" sz="2400" u="sng" dirty="0">
              <a:solidFill>
                <a:srgbClr val="00AFDC"/>
              </a:solidFill>
              <a:latin typeface="Arial"/>
              <a:cs typeface="Arial"/>
            </a:endParaRPr>
          </a:p>
        </p:txBody>
      </p:sp>
      <p:sp useBgFill="1">
        <p:nvSpPr>
          <p:cNvPr id="3" name="Tekstvak 2">
            <a:extLst>
              <a:ext uri="{FF2B5EF4-FFF2-40B4-BE49-F238E27FC236}">
                <a16:creationId xmlns:a16="http://schemas.microsoft.com/office/drawing/2014/main" id="{20A47D25-1120-3547-D6FD-5EE9FDEAC17B}"/>
              </a:ext>
            </a:extLst>
          </p:cNvPr>
          <p:cNvSpPr txBox="1"/>
          <p:nvPr/>
        </p:nvSpPr>
        <p:spPr>
          <a:xfrm>
            <a:off x="7716253" y="0"/>
            <a:ext cx="1427747" cy="95450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03864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279401" y="14208"/>
            <a:ext cx="8506380" cy="400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1" tIns="45705" rIns="91411" bIns="45705" anchorCtr="1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28650" indent="-2413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968375" indent="-193675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354138" indent="-193675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741488" indent="-193675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198688" indent="-19367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655888" indent="-19367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113088" indent="-19367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570288" indent="-19367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13A0D2"/>
                </a:solidFill>
              </a:rPr>
              <a:t>Pathophysiology: Association between vasospasm and atherosclerosis</a:t>
            </a:r>
            <a:endParaRPr lang="de-DE" sz="2000" dirty="0">
              <a:solidFill>
                <a:srgbClr val="13A0D2"/>
              </a:solidFill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9447CAA3-594F-0544-9F38-85200D6184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14779" y="4852293"/>
            <a:ext cx="538797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742950" lvl="1" indent="-285750" eaLnBrk="0" hangingPunct="0">
              <a:spcBef>
                <a:spcPct val="20000"/>
              </a:spcBef>
              <a:buFont typeface="Arial" charset="0"/>
              <a:buNone/>
            </a:pPr>
            <a:r>
              <a:rPr lang="en-GB" sz="1200" i="1" dirty="0">
                <a:latin typeface="Arial"/>
                <a:cs typeface="Arial"/>
              </a:rPr>
              <a:t>Pellegrini, </a:t>
            </a:r>
            <a:r>
              <a:rPr lang="en-GB" sz="1200" i="1" dirty="0" err="1">
                <a:latin typeface="Arial"/>
                <a:cs typeface="Arial"/>
              </a:rPr>
              <a:t>Eurointervention</a:t>
            </a:r>
            <a:r>
              <a:rPr lang="en-GB" sz="1200" i="1" dirty="0">
                <a:latin typeface="Arial"/>
                <a:cs typeface="Arial"/>
              </a:rPr>
              <a:t> 2022; Peters, JACC CI 2024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00" y="584199"/>
            <a:ext cx="3124200" cy="2401148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4"/>
          <a:srcRect t="9486" r="31263"/>
          <a:stretch/>
        </p:blipFill>
        <p:spPr>
          <a:xfrm>
            <a:off x="279400" y="3079879"/>
            <a:ext cx="3057689" cy="1559973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E8695188-C8EB-4D4F-DA98-16009428ED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3728" y="544794"/>
            <a:ext cx="4251957" cy="4095058"/>
          </a:xfrm>
          <a:prstGeom prst="rect">
            <a:avLst/>
          </a:prstGeom>
        </p:spPr>
      </p:pic>
      <p:sp useBgFill="1">
        <p:nvSpPr>
          <p:cNvPr id="3" name="Tekstvak 2">
            <a:extLst>
              <a:ext uri="{FF2B5EF4-FFF2-40B4-BE49-F238E27FC236}">
                <a16:creationId xmlns:a16="http://schemas.microsoft.com/office/drawing/2014/main" id="{C41CCBE1-081B-5F65-3B22-0039637A5410}"/>
              </a:ext>
            </a:extLst>
          </p:cNvPr>
          <p:cNvSpPr txBox="1"/>
          <p:nvPr/>
        </p:nvSpPr>
        <p:spPr>
          <a:xfrm>
            <a:off x="6986910" y="4716560"/>
            <a:ext cx="1427747" cy="95450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05398044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8941AF-B925-79DF-2687-92B4C780DD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2">
            <a:extLst>
              <a:ext uri="{FF2B5EF4-FFF2-40B4-BE49-F238E27FC236}">
                <a16:creationId xmlns:a16="http://schemas.microsoft.com/office/drawing/2014/main" id="{F6AAF33A-93F5-76A3-3235-D4F35D272E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401" y="14208"/>
            <a:ext cx="8506380" cy="461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1" tIns="45705" rIns="91411" bIns="45705" anchorCtr="1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28650" indent="-2413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968375" indent="-193675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354138" indent="-193675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741488" indent="-193675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198688" indent="-19367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655888" indent="-19367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113088" indent="-19367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570288" indent="-19367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dirty="0">
                <a:solidFill>
                  <a:srgbClr val="13A0D2"/>
                </a:solidFill>
              </a:rPr>
              <a:t>Diagnostics: continuous thermodilution</a:t>
            </a:r>
            <a:endParaRPr lang="de-DE" sz="2400" dirty="0">
              <a:solidFill>
                <a:srgbClr val="13A0D2"/>
              </a:solidFill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099EF5E5-EBB5-DCCB-6FCB-D684C8B0A7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14779" y="4852293"/>
            <a:ext cx="538797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742950" lvl="1" indent="-285750" eaLnBrk="0" hangingPunct="0">
              <a:spcBef>
                <a:spcPct val="20000"/>
              </a:spcBef>
              <a:buFont typeface="Arial" charset="0"/>
              <a:buNone/>
            </a:pPr>
            <a:r>
              <a:rPr lang="en-GB" sz="1200" i="1" dirty="0">
                <a:latin typeface="Arial"/>
                <a:cs typeface="Arial"/>
              </a:rPr>
              <a:t>Konst, JACC 2021; Jansen, JACC 2021; de Vos, JACC CI 2023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9AF129B-3E4D-2575-F426-296D52CDA9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 t="4863" r="12690" b="41874"/>
          <a:stretch/>
        </p:blipFill>
        <p:spPr bwMode="auto">
          <a:xfrm>
            <a:off x="172874" y="589002"/>
            <a:ext cx="4728406" cy="3735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617ACEBC-BBD0-F66D-D804-8690DDC5D4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1048" y="589002"/>
            <a:ext cx="3591612" cy="2381805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95E0F579-8070-0C71-777E-BC54CC4C3F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 t="57341" r="12690" b="6931"/>
          <a:stretch/>
        </p:blipFill>
        <p:spPr bwMode="auto">
          <a:xfrm>
            <a:off x="5014401" y="2970807"/>
            <a:ext cx="3771380" cy="1998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8579740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1D0A62-1072-C3C7-0A57-B46E801154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2">
            <a:extLst>
              <a:ext uri="{FF2B5EF4-FFF2-40B4-BE49-F238E27FC236}">
                <a16:creationId xmlns:a16="http://schemas.microsoft.com/office/drawing/2014/main" id="{A62BCF61-E2D5-8CB5-BA96-874E8FB709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7503" y="14208"/>
            <a:ext cx="6751637" cy="461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1" tIns="45705" rIns="91411" bIns="45705" anchorCtr="1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28650" indent="-2413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968375" indent="-193675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354138" indent="-193675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741488" indent="-193675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198688" indent="-19367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655888" indent="-19367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113088" indent="-19367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570288" indent="-19367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dirty="0">
                <a:solidFill>
                  <a:srgbClr val="13A0D2"/>
                </a:solidFill>
              </a:rPr>
              <a:t>NL-CFT experience</a:t>
            </a:r>
            <a:endParaRPr lang="de-DE" sz="2400" dirty="0">
              <a:solidFill>
                <a:srgbClr val="13A0D2"/>
              </a:solidFill>
            </a:endParaRPr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838EAA6E-FFC5-A052-0C85-E6309C4F24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000" y="802176"/>
            <a:ext cx="8100000" cy="3094024"/>
          </a:xfrm>
        </p:spPr>
        <p:txBody>
          <a:bodyPr>
            <a:normAutofit fontScale="92500" lnSpcReduction="10000"/>
          </a:bodyPr>
          <a:lstStyle/>
          <a:p>
            <a:r>
              <a:rPr lang="nl-NL" dirty="0" err="1"/>
              <a:t>Registry</a:t>
            </a:r>
            <a:endParaRPr lang="nl-NL" dirty="0"/>
          </a:p>
          <a:p>
            <a:pPr lvl="1"/>
            <a:r>
              <a:rPr lang="nl-NL" dirty="0" err="1"/>
              <a:t>Started</a:t>
            </a:r>
            <a:r>
              <a:rPr lang="nl-NL" dirty="0"/>
              <a:t> in 2021</a:t>
            </a:r>
          </a:p>
          <a:p>
            <a:pPr lvl="1"/>
            <a:r>
              <a:rPr lang="nl-NL" dirty="0" err="1"/>
              <a:t>Currently</a:t>
            </a:r>
            <a:r>
              <a:rPr lang="nl-NL" dirty="0"/>
              <a:t>, over 2000 </a:t>
            </a:r>
            <a:r>
              <a:rPr lang="nl-NL" dirty="0" err="1"/>
              <a:t>CFTs</a:t>
            </a:r>
            <a:r>
              <a:rPr lang="nl-NL" dirty="0"/>
              <a:t> </a:t>
            </a:r>
          </a:p>
          <a:p>
            <a:pPr lvl="1"/>
            <a:r>
              <a:rPr lang="nl-NL" dirty="0"/>
              <a:t>First </a:t>
            </a:r>
            <a:r>
              <a:rPr lang="nl-NL" dirty="0" err="1"/>
              <a:t>manuscripts</a:t>
            </a:r>
            <a:r>
              <a:rPr lang="nl-NL" dirty="0"/>
              <a:t> </a:t>
            </a:r>
            <a:r>
              <a:rPr lang="nl-NL" dirty="0" err="1"/>
              <a:t>published</a:t>
            </a:r>
            <a:endParaRPr lang="nl-NL" dirty="0"/>
          </a:p>
          <a:p>
            <a:pPr lvl="1"/>
            <a:r>
              <a:rPr lang="nl-NL" dirty="0"/>
              <a:t>First follow-up </a:t>
            </a:r>
            <a:r>
              <a:rPr lang="nl-NL" dirty="0" err="1"/>
              <a:t>manuscripts</a:t>
            </a:r>
            <a:r>
              <a:rPr lang="nl-NL" dirty="0"/>
              <a:t> in </a:t>
            </a:r>
            <a:r>
              <a:rPr lang="nl-NL" dirty="0" err="1"/>
              <a:t>preparation</a:t>
            </a:r>
            <a:endParaRPr lang="nl-NL" dirty="0"/>
          </a:p>
          <a:p>
            <a:pPr lvl="1"/>
            <a:endParaRPr lang="nl-NL" dirty="0"/>
          </a:p>
          <a:p>
            <a:r>
              <a:rPr lang="nl-NL" dirty="0" err="1"/>
              <a:t>Registry</a:t>
            </a:r>
            <a:r>
              <a:rPr lang="nl-NL" dirty="0"/>
              <a:t> </a:t>
            </a:r>
            <a:r>
              <a:rPr lang="nl-NL" dirty="0" err="1"/>
              <a:t>based</a:t>
            </a:r>
            <a:r>
              <a:rPr lang="nl-NL" dirty="0"/>
              <a:t> RCT</a:t>
            </a:r>
          </a:p>
          <a:p>
            <a:pPr lvl="1"/>
            <a:r>
              <a:rPr lang="nl-NL" dirty="0"/>
              <a:t>EDIT-CAS, </a:t>
            </a:r>
            <a:r>
              <a:rPr lang="nl-NL" dirty="0" err="1"/>
              <a:t>started</a:t>
            </a:r>
            <a:endParaRPr lang="nl-NL" dirty="0"/>
          </a:p>
          <a:p>
            <a:pPr lvl="1"/>
            <a:r>
              <a:rPr lang="nl-NL" dirty="0"/>
              <a:t>EDIT-CFT in </a:t>
            </a:r>
            <a:r>
              <a:rPr lang="nl-NL" dirty="0" err="1"/>
              <a:t>preparation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63558846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DIT-CMD">
            <a:extLst>
              <a:ext uri="{FF2B5EF4-FFF2-40B4-BE49-F238E27FC236}">
                <a16:creationId xmlns:a16="http://schemas.microsoft.com/office/drawing/2014/main" id="{920885A7-BBAA-4BB6-86EA-FC7FCA891C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442" y="552837"/>
            <a:ext cx="1067925" cy="650800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C27E9900-7931-DB40-8223-CA53A90A84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17313"/>
            <a:ext cx="5457499" cy="3472954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82B8F59C-8EE0-0E47-8A1F-C2DE805629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7499" y="1203636"/>
            <a:ext cx="2536919" cy="3300308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5E459ECA-A84C-C045-9480-EBABCD154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14291" y="4840620"/>
            <a:ext cx="754316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742950" lvl="1" indent="-285750" eaLnBrk="0" hangingPunct="0">
              <a:spcBef>
                <a:spcPct val="20000"/>
              </a:spcBef>
              <a:buFont typeface="Arial" charset="0"/>
              <a:buNone/>
            </a:pPr>
            <a:r>
              <a:rPr lang="nl-NL" sz="1200" i="1" dirty="0">
                <a:latin typeface="Arial"/>
                <a:cs typeface="Arial"/>
              </a:rPr>
              <a:t>Jansen, JACC CI 2021</a:t>
            </a:r>
            <a:endParaRPr lang="en-GB" sz="1200" i="1" dirty="0">
              <a:latin typeface="Arial"/>
              <a:cs typeface="Arial"/>
            </a:endParaRPr>
          </a:p>
        </p:txBody>
      </p:sp>
      <p:sp useBgFill="1">
        <p:nvSpPr>
          <p:cNvPr id="3" name="Tekstvak 2">
            <a:extLst>
              <a:ext uri="{FF2B5EF4-FFF2-40B4-BE49-F238E27FC236}">
                <a16:creationId xmlns:a16="http://schemas.microsoft.com/office/drawing/2014/main" id="{0AF4BFA6-DDF2-0D7F-22FD-1F20C7A7719C}"/>
              </a:ext>
            </a:extLst>
          </p:cNvPr>
          <p:cNvSpPr txBox="1"/>
          <p:nvPr/>
        </p:nvSpPr>
        <p:spPr>
          <a:xfrm>
            <a:off x="6956657" y="4754297"/>
            <a:ext cx="1427747" cy="95450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10" name="Text Box 2">
            <a:extLst>
              <a:ext uri="{FF2B5EF4-FFF2-40B4-BE49-F238E27FC236}">
                <a16:creationId xmlns:a16="http://schemas.microsoft.com/office/drawing/2014/main" id="{EB19DC9B-0941-B080-8C7F-02DFDF6CD5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1" y="14208"/>
            <a:ext cx="7162800" cy="461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1" tIns="45705" rIns="91411" bIns="45705" anchorCtr="1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28650" indent="-2413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968375" indent="-193675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354138" indent="-193675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741488" indent="-193675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198688" indent="-19367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655888" indent="-19367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113088" indent="-19367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570288" indent="-19367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dirty="0">
                <a:solidFill>
                  <a:srgbClr val="13A0D2"/>
                </a:solidFill>
              </a:rPr>
              <a:t>Treatment: EDIT-CMD</a:t>
            </a:r>
            <a:endParaRPr lang="de-DE" sz="2400" dirty="0">
              <a:solidFill>
                <a:srgbClr val="13A0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0480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6B164EE6-2BAE-7C4E-A646-CD6984FCC3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1509" y="1305782"/>
            <a:ext cx="2599674" cy="3088774"/>
          </a:xfrm>
          <a:prstGeom prst="rect">
            <a:avLst/>
          </a:prstGeom>
        </p:spPr>
      </p:pic>
      <p:pic>
        <p:nvPicPr>
          <p:cNvPr id="5" name="Picture 4" descr="EDIT-CMD">
            <a:extLst>
              <a:ext uri="{FF2B5EF4-FFF2-40B4-BE49-F238E27FC236}">
                <a16:creationId xmlns:a16="http://schemas.microsoft.com/office/drawing/2014/main" id="{84B24517-A4DE-5C4B-90BF-2E9BC9D73C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71276"/>
            <a:ext cx="1545336" cy="941737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7" name="Titel 6">
            <a:extLst>
              <a:ext uri="{FF2B5EF4-FFF2-40B4-BE49-F238E27FC236}">
                <a16:creationId xmlns:a16="http://schemas.microsoft.com/office/drawing/2014/main" id="{AB907D97-1DE1-5FCA-2754-3A3A6771E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000" y="580928"/>
            <a:ext cx="8100000" cy="400050"/>
          </a:xfrm>
        </p:spPr>
        <p:txBody>
          <a:bodyPr>
            <a:normAutofit fontScale="90000"/>
          </a:bodyPr>
          <a:lstStyle/>
          <a:p>
            <a:r>
              <a:rPr lang="nl-NL" sz="3200" dirty="0" err="1"/>
              <a:t>Novel</a:t>
            </a:r>
            <a:r>
              <a:rPr lang="nl-NL" sz="3200" dirty="0"/>
              <a:t> trials: </a:t>
            </a:r>
            <a:r>
              <a:rPr lang="nl-NL" sz="3200" dirty="0" err="1"/>
              <a:t>Registry</a:t>
            </a:r>
            <a:r>
              <a:rPr lang="nl-NL" sz="3200" dirty="0"/>
              <a:t> </a:t>
            </a:r>
            <a:r>
              <a:rPr lang="nl-NL" sz="3200" dirty="0" err="1"/>
              <a:t>based</a:t>
            </a:r>
            <a:r>
              <a:rPr lang="nl-NL" sz="3200" dirty="0"/>
              <a:t> </a:t>
            </a:r>
            <a:r>
              <a:rPr lang="nl-NL" sz="3200" dirty="0" err="1"/>
              <a:t>RCTs</a:t>
            </a:r>
            <a:endParaRPr lang="nl-NL" sz="3200" dirty="0"/>
          </a:p>
        </p:txBody>
      </p:sp>
      <p:pic>
        <p:nvPicPr>
          <p:cNvPr id="8" name="Picture 4" descr="EDIT-CMD">
            <a:extLst>
              <a:ext uri="{FF2B5EF4-FFF2-40B4-BE49-F238E27FC236}">
                <a16:creationId xmlns:a16="http://schemas.microsoft.com/office/drawing/2014/main" id="{C2C94B43-E5D1-A779-8F98-BA6BA42EB9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106172"/>
            <a:ext cx="1545336" cy="941737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9" name="Picture 4" descr="EDIT-CMD">
            <a:extLst>
              <a:ext uri="{FF2B5EF4-FFF2-40B4-BE49-F238E27FC236}">
                <a16:creationId xmlns:a16="http://schemas.microsoft.com/office/drawing/2014/main" id="{22E10EA0-9A57-5FD3-5E17-AEEECAE6B2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464" y="1271276"/>
            <a:ext cx="1545336" cy="941737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10" name="Picture 4" descr="EDIT-CMD">
            <a:extLst>
              <a:ext uri="{FF2B5EF4-FFF2-40B4-BE49-F238E27FC236}">
                <a16:creationId xmlns:a16="http://schemas.microsoft.com/office/drawing/2014/main" id="{9A810626-06E2-A1FC-5EE0-F1BC13E417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464" y="3033738"/>
            <a:ext cx="1545336" cy="941737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431CE22D-FD44-DE7A-6DD3-C0491BAB3B30}"/>
              </a:ext>
            </a:extLst>
          </p:cNvPr>
          <p:cNvSpPr txBox="1"/>
          <p:nvPr/>
        </p:nvSpPr>
        <p:spPr>
          <a:xfrm>
            <a:off x="1416496" y="3872224"/>
            <a:ext cx="15068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/>
              <a:t>CAS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41CFBD11-8E6A-8FEE-1890-0CA9E8EB066C}"/>
              </a:ext>
            </a:extLst>
          </p:cNvPr>
          <p:cNvSpPr txBox="1"/>
          <p:nvPr/>
        </p:nvSpPr>
        <p:spPr>
          <a:xfrm>
            <a:off x="7115194" y="2048645"/>
            <a:ext cx="15068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/>
              <a:t>COLCOT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18DEE86D-E157-C2CD-B707-574BD8FADD51}"/>
              </a:ext>
            </a:extLst>
          </p:cNvPr>
          <p:cNvSpPr txBox="1"/>
          <p:nvPr/>
        </p:nvSpPr>
        <p:spPr>
          <a:xfrm>
            <a:off x="7241535" y="3817076"/>
            <a:ext cx="15068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/>
              <a:t>CFT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90D72551-DE50-E6AF-F618-BDA2F70069A5}"/>
              </a:ext>
            </a:extLst>
          </p:cNvPr>
          <p:cNvSpPr txBox="1"/>
          <p:nvPr/>
        </p:nvSpPr>
        <p:spPr>
          <a:xfrm>
            <a:off x="522000" y="1449756"/>
            <a:ext cx="24772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dirty="0">
                <a:solidFill>
                  <a:srgbClr val="00B050"/>
                </a:solidFill>
              </a:rPr>
              <a:t>COMPLETED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FBCB16C0-1E38-79B9-6A40-0339C99BD5C1}"/>
              </a:ext>
            </a:extLst>
          </p:cNvPr>
          <p:cNvSpPr txBox="1"/>
          <p:nvPr/>
        </p:nvSpPr>
        <p:spPr>
          <a:xfrm>
            <a:off x="0" y="4206798"/>
            <a:ext cx="33149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200" dirty="0" err="1"/>
              <a:t>Bosentan</a:t>
            </a:r>
            <a:r>
              <a:rPr lang="nl-NL" sz="1200" dirty="0"/>
              <a:t> versus placebo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A19DDB94-2BCE-45E9-764F-3763275B3ABC}"/>
              </a:ext>
            </a:extLst>
          </p:cNvPr>
          <p:cNvSpPr txBox="1"/>
          <p:nvPr/>
        </p:nvSpPr>
        <p:spPr>
          <a:xfrm>
            <a:off x="5584055" y="2399317"/>
            <a:ext cx="33149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200" dirty="0" err="1"/>
              <a:t>Colchicine</a:t>
            </a:r>
            <a:r>
              <a:rPr lang="nl-NL" sz="1200" dirty="0"/>
              <a:t> versus placebo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2DB11D7A-9A8F-FA88-1182-32709043E1FD}"/>
              </a:ext>
            </a:extLst>
          </p:cNvPr>
          <p:cNvSpPr txBox="1"/>
          <p:nvPr/>
        </p:nvSpPr>
        <p:spPr>
          <a:xfrm>
            <a:off x="5584054" y="4162177"/>
            <a:ext cx="33149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200" dirty="0"/>
              <a:t>Routine versus </a:t>
            </a:r>
            <a:r>
              <a:rPr lang="nl-NL" sz="1200" dirty="0" err="1"/>
              <a:t>selective</a:t>
            </a:r>
            <a:r>
              <a:rPr lang="nl-NL" sz="1200" dirty="0"/>
              <a:t> CFT</a:t>
            </a:r>
          </a:p>
        </p:txBody>
      </p:sp>
      <p:sp useBgFill="1">
        <p:nvSpPr>
          <p:cNvPr id="2" name="Tekstvak 1">
            <a:extLst>
              <a:ext uri="{FF2B5EF4-FFF2-40B4-BE49-F238E27FC236}">
                <a16:creationId xmlns:a16="http://schemas.microsoft.com/office/drawing/2014/main" id="{3C6A6D68-526C-9F33-9B40-D258F02C542F}"/>
              </a:ext>
            </a:extLst>
          </p:cNvPr>
          <p:cNvSpPr txBox="1"/>
          <p:nvPr/>
        </p:nvSpPr>
        <p:spPr>
          <a:xfrm>
            <a:off x="7115194" y="4784277"/>
            <a:ext cx="1427747" cy="95450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404576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ndertitel 2"/>
          <p:cNvSpPr txBox="1">
            <a:spLocks/>
          </p:cNvSpPr>
          <p:nvPr/>
        </p:nvSpPr>
        <p:spPr>
          <a:xfrm>
            <a:off x="929184" y="2467634"/>
            <a:ext cx="7416824" cy="119495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endParaRPr lang="nl-NL" sz="2300" dirty="0">
              <a:solidFill>
                <a:srgbClr val="061074"/>
              </a:solidFill>
              <a:latin typeface="Calibri" panose="020F0502020204030204" pitchFamily="34" charset="0"/>
              <a:cs typeface="Arial"/>
            </a:endParaRPr>
          </a:p>
        </p:txBody>
      </p:sp>
      <p:sp>
        <p:nvSpPr>
          <p:cNvPr id="24" name="Titel 1"/>
          <p:cNvSpPr txBox="1">
            <a:spLocks/>
          </p:cNvSpPr>
          <p:nvPr/>
        </p:nvSpPr>
        <p:spPr>
          <a:xfrm>
            <a:off x="137715" y="486006"/>
            <a:ext cx="8738979" cy="1993036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tabLst>
                <a:tab pos="180975" algn="l"/>
              </a:tabLst>
            </a:pPr>
            <a:r>
              <a:rPr lang="nl-NL" altLang="nl-NL" sz="3600" dirty="0" err="1">
                <a:solidFill>
                  <a:srgbClr val="111182"/>
                </a:solidFill>
                <a:latin typeface="Calibri" panose="020F0502020204030204" pitchFamily="34" charset="0"/>
                <a:ea typeface="+mn-ea"/>
                <a:cs typeface="+mn-cs"/>
              </a:rPr>
              <a:t>Thank</a:t>
            </a:r>
            <a:r>
              <a:rPr lang="nl-NL" altLang="nl-NL" sz="3600" dirty="0">
                <a:solidFill>
                  <a:srgbClr val="111182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nl-NL" altLang="nl-NL" sz="3600" dirty="0" err="1">
                <a:solidFill>
                  <a:srgbClr val="111182"/>
                </a:solidFill>
                <a:latin typeface="Calibri" panose="020F0502020204030204" pitchFamily="34" charset="0"/>
                <a:ea typeface="+mn-ea"/>
                <a:cs typeface="+mn-cs"/>
              </a:rPr>
              <a:t>you</a:t>
            </a:r>
            <a:r>
              <a:rPr lang="nl-NL" altLang="nl-NL" sz="3600" dirty="0">
                <a:solidFill>
                  <a:srgbClr val="111182"/>
                </a:solidFill>
                <a:latin typeface="Calibri" panose="020F0502020204030204" pitchFamily="34" charset="0"/>
                <a:ea typeface="+mn-ea"/>
                <a:cs typeface="+mn-cs"/>
              </a:rPr>
              <a:t>, </a:t>
            </a:r>
            <a:r>
              <a:rPr lang="nl-NL" altLang="nl-NL" sz="3600" dirty="0" err="1">
                <a:solidFill>
                  <a:srgbClr val="111182"/>
                </a:solidFill>
                <a:latin typeface="Calibri" panose="020F0502020204030204" pitchFamily="34" charset="0"/>
                <a:ea typeface="+mn-ea"/>
                <a:cs typeface="+mn-cs"/>
              </a:rPr>
              <a:t>questions</a:t>
            </a:r>
            <a:r>
              <a:rPr lang="nl-NL" altLang="nl-NL" sz="3600" dirty="0">
                <a:solidFill>
                  <a:srgbClr val="111182"/>
                </a:solidFill>
                <a:latin typeface="Calibri" panose="020F0502020204030204" pitchFamily="34" charset="0"/>
                <a:ea typeface="+mn-ea"/>
                <a:cs typeface="+mn-cs"/>
              </a:rPr>
              <a:t>?</a:t>
            </a:r>
            <a:endParaRPr lang="nl-NL" sz="3600" b="1" i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2088625" y="58908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Rechthoek 2"/>
          <p:cNvSpPr/>
          <p:nvPr/>
        </p:nvSpPr>
        <p:spPr>
          <a:xfrm>
            <a:off x="2286000" y="178692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nl-NL" dirty="0"/>
              <a:t>'Als ik zou willen dat je het begreep, had ik het wel beter uitgelegd. ’ </a:t>
            </a:r>
          </a:p>
          <a:p>
            <a:pPr algn="ctr"/>
            <a:r>
              <a:rPr lang="nl-NL" dirty="0"/>
              <a:t>Cruijff</a:t>
            </a:r>
          </a:p>
        </p:txBody>
      </p:sp>
      <p:sp useBgFill="1">
        <p:nvSpPr>
          <p:cNvPr id="4" name="Tekstvak 3">
            <a:extLst>
              <a:ext uri="{FF2B5EF4-FFF2-40B4-BE49-F238E27FC236}">
                <a16:creationId xmlns:a16="http://schemas.microsoft.com/office/drawing/2014/main" id="{AC67B6A6-81A9-7BC7-EB15-73A807A54239}"/>
              </a:ext>
            </a:extLst>
          </p:cNvPr>
          <p:cNvSpPr txBox="1"/>
          <p:nvPr/>
        </p:nvSpPr>
        <p:spPr>
          <a:xfrm>
            <a:off x="7716253" y="0"/>
            <a:ext cx="1427747" cy="95450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010585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Objectives</a:t>
            </a:r>
            <a:r>
              <a:rPr lang="nl-NL" dirty="0"/>
              <a:t> NL-CFT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646169"/>
          </a:xfrm>
        </p:spPr>
        <p:txBody>
          <a:bodyPr>
            <a:normAutofit fontScale="92500" lnSpcReduction="10000"/>
          </a:bodyPr>
          <a:lstStyle/>
          <a:p>
            <a:r>
              <a:rPr lang="nl-NL" dirty="0" err="1"/>
              <a:t>Quality</a:t>
            </a:r>
            <a:r>
              <a:rPr lang="nl-NL" dirty="0"/>
              <a:t> control</a:t>
            </a:r>
          </a:p>
          <a:p>
            <a:pPr lvl="1"/>
            <a:r>
              <a:rPr lang="nl-NL" dirty="0" err="1"/>
              <a:t>Diagnostic</a:t>
            </a:r>
            <a:r>
              <a:rPr lang="nl-NL" dirty="0"/>
              <a:t> </a:t>
            </a:r>
            <a:r>
              <a:rPr lang="nl-NL" dirty="0" err="1"/>
              <a:t>value</a:t>
            </a:r>
            <a:r>
              <a:rPr lang="nl-NL" dirty="0"/>
              <a:t> of CFT</a:t>
            </a:r>
          </a:p>
          <a:p>
            <a:pPr lvl="1"/>
            <a:r>
              <a:rPr lang="nl-NL" dirty="0" err="1"/>
              <a:t>Outcomes</a:t>
            </a:r>
            <a:r>
              <a:rPr lang="nl-NL" dirty="0"/>
              <a:t> </a:t>
            </a:r>
            <a:r>
              <a:rPr lang="nl-NL" dirty="0" err="1"/>
              <a:t>after</a:t>
            </a:r>
            <a:r>
              <a:rPr lang="nl-NL" dirty="0"/>
              <a:t> CFT</a:t>
            </a:r>
          </a:p>
          <a:p>
            <a:pPr lvl="1"/>
            <a:endParaRPr lang="nl-NL" dirty="0"/>
          </a:p>
          <a:p>
            <a:r>
              <a:rPr lang="nl-NL" dirty="0"/>
              <a:t>Source </a:t>
            </a:r>
            <a:r>
              <a:rPr lang="nl-NL" dirty="0" err="1"/>
              <a:t>for</a:t>
            </a:r>
            <a:r>
              <a:rPr lang="nl-NL" dirty="0"/>
              <a:t> research</a:t>
            </a:r>
          </a:p>
          <a:p>
            <a:pPr lvl="1"/>
            <a:r>
              <a:rPr lang="nl-NL" dirty="0" err="1"/>
              <a:t>Registry</a:t>
            </a:r>
            <a:r>
              <a:rPr lang="nl-NL" dirty="0"/>
              <a:t> </a:t>
            </a:r>
            <a:r>
              <a:rPr lang="nl-NL" dirty="0" err="1"/>
              <a:t>based</a:t>
            </a:r>
            <a:r>
              <a:rPr lang="nl-NL" dirty="0"/>
              <a:t> research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participating</a:t>
            </a:r>
            <a:r>
              <a:rPr lang="nl-NL" dirty="0"/>
              <a:t> centers</a:t>
            </a:r>
          </a:p>
          <a:p>
            <a:pPr lvl="1"/>
            <a:r>
              <a:rPr lang="nl-NL" dirty="0" err="1"/>
              <a:t>Registry</a:t>
            </a:r>
            <a:r>
              <a:rPr lang="nl-NL" dirty="0"/>
              <a:t> </a:t>
            </a:r>
            <a:r>
              <a:rPr lang="nl-NL" dirty="0" err="1"/>
              <a:t>based</a:t>
            </a:r>
            <a:r>
              <a:rPr lang="nl-NL" dirty="0"/>
              <a:t> </a:t>
            </a:r>
            <a:r>
              <a:rPr lang="nl-NL" dirty="0" err="1"/>
              <a:t>randomised</a:t>
            </a:r>
            <a:r>
              <a:rPr lang="nl-NL" dirty="0"/>
              <a:t> trials</a:t>
            </a:r>
          </a:p>
          <a:p>
            <a:pPr lvl="1"/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improve</a:t>
            </a:r>
            <a:endParaRPr lang="nl-NL" dirty="0"/>
          </a:p>
          <a:p>
            <a:pPr lvl="2"/>
            <a:r>
              <a:rPr lang="nl-NL" dirty="0"/>
              <a:t>Understanding of </a:t>
            </a:r>
            <a:r>
              <a:rPr lang="nl-NL" dirty="0" err="1"/>
              <a:t>pathophysiology</a:t>
            </a:r>
            <a:endParaRPr lang="nl-NL" dirty="0"/>
          </a:p>
          <a:p>
            <a:pPr lvl="2"/>
            <a:r>
              <a:rPr lang="nl-NL" dirty="0"/>
              <a:t>Diagnosis</a:t>
            </a:r>
          </a:p>
          <a:p>
            <a:pPr lvl="2"/>
            <a:r>
              <a:rPr lang="nl-NL" dirty="0"/>
              <a:t>Treatment</a:t>
            </a:r>
          </a:p>
          <a:p>
            <a:pPr lvl="1"/>
            <a:endParaRPr lang="nl-NL" dirty="0"/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D637979-CA83-F93D-2895-1A7B1FB806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4677" y="1126372"/>
            <a:ext cx="2741643" cy="3655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3351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BBCE71-93DA-5C95-458E-91AD39C32E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A9BA5C-9BD2-DEC8-D45E-826626492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Coronary</a:t>
            </a:r>
            <a:r>
              <a:rPr lang="nl-NL" dirty="0"/>
              <a:t> </a:t>
            </a:r>
            <a:r>
              <a:rPr lang="nl-NL" dirty="0" err="1"/>
              <a:t>function</a:t>
            </a:r>
            <a:r>
              <a:rPr lang="nl-NL" dirty="0"/>
              <a:t> test</a:t>
            </a:r>
          </a:p>
        </p:txBody>
      </p:sp>
      <p:graphicFrame>
        <p:nvGraphicFramePr>
          <p:cNvPr id="6" name="Tabel 5">
            <a:extLst>
              <a:ext uri="{FF2B5EF4-FFF2-40B4-BE49-F238E27FC236}">
                <a16:creationId xmlns:a16="http://schemas.microsoft.com/office/drawing/2014/main" id="{D555990F-00CC-0A57-9C21-6A7B686551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0961858"/>
              </p:ext>
            </p:extLst>
          </p:nvPr>
        </p:nvGraphicFramePr>
        <p:xfrm>
          <a:off x="3988249" y="2102188"/>
          <a:ext cx="4698551" cy="1978188"/>
        </p:xfrm>
        <a:graphic>
          <a:graphicData uri="http://schemas.openxmlformats.org/drawingml/2006/table">
            <a:tbl>
              <a:tblPr firstRow="1" firstCol="1">
                <a:tableStyleId>{85BE263C-DBD7-4A20-BB59-AAB30ACAA65A}</a:tableStyleId>
              </a:tblPr>
              <a:tblGrid>
                <a:gridCol w="1130287">
                  <a:extLst>
                    <a:ext uri="{9D8B030D-6E8A-4147-A177-3AD203B41FA5}">
                      <a16:colId xmlns:a16="http://schemas.microsoft.com/office/drawing/2014/main" val="731039472"/>
                    </a:ext>
                  </a:extLst>
                </a:gridCol>
                <a:gridCol w="1171293">
                  <a:extLst>
                    <a:ext uri="{9D8B030D-6E8A-4147-A177-3AD203B41FA5}">
                      <a16:colId xmlns:a16="http://schemas.microsoft.com/office/drawing/2014/main" val="163713809"/>
                    </a:ext>
                  </a:extLst>
                </a:gridCol>
                <a:gridCol w="1109709">
                  <a:extLst>
                    <a:ext uri="{9D8B030D-6E8A-4147-A177-3AD203B41FA5}">
                      <a16:colId xmlns:a16="http://schemas.microsoft.com/office/drawing/2014/main" val="3543185540"/>
                    </a:ext>
                  </a:extLst>
                </a:gridCol>
                <a:gridCol w="1287262">
                  <a:extLst>
                    <a:ext uri="{9D8B030D-6E8A-4147-A177-3AD203B41FA5}">
                      <a16:colId xmlns:a16="http://schemas.microsoft.com/office/drawing/2014/main" val="746400798"/>
                    </a:ext>
                  </a:extLst>
                </a:gridCol>
              </a:tblGrid>
              <a:tr h="60680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u="none" strike="noStrike" noProof="0" dirty="0">
                          <a:effectLst/>
                        </a:rPr>
                        <a:t> </a:t>
                      </a:r>
                      <a:endParaRPr lang="en-GB" sz="1600" b="1" i="0" u="none" strike="noStrike" noProof="0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u="none" strike="noStrike" noProof="0" dirty="0">
                          <a:effectLst/>
                        </a:rPr>
                        <a:t>No spasm</a:t>
                      </a:r>
                      <a:endParaRPr lang="en-GB" sz="1600" b="1" i="0" u="none" strike="noStrike" noProof="0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u="none" strike="noStrike" noProof="0" dirty="0">
                          <a:effectLst/>
                        </a:rPr>
                        <a:t>Epicardial spasm</a:t>
                      </a:r>
                      <a:endParaRPr lang="en-GB" sz="1600" b="1" i="0" u="none" strike="noStrike" noProof="0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u="none" strike="noStrike" noProof="0" dirty="0">
                          <a:effectLst/>
                        </a:rPr>
                        <a:t>Microvascular spasm</a:t>
                      </a:r>
                      <a:endParaRPr lang="en-GB" sz="1600" b="1" i="0" u="none" strike="noStrike" noProof="0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646882833"/>
                  </a:ext>
                </a:extLst>
              </a:tr>
              <a:tr h="60680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u="none" strike="noStrike" noProof="0" dirty="0">
                          <a:effectLst/>
                        </a:rPr>
                        <a:t>Normal CFR/IMR</a:t>
                      </a:r>
                      <a:endParaRPr lang="en-GB" sz="1600" b="1" i="0" u="none" strike="noStrike" noProof="0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400" u="none" strike="noStrike" noProof="0" dirty="0">
                          <a:effectLst/>
                        </a:rPr>
                        <a:t>Normal CFT</a:t>
                      </a:r>
                      <a:endParaRPr lang="en-GB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400" u="none" strike="noStrike" noProof="0" dirty="0">
                          <a:effectLst/>
                        </a:rPr>
                        <a:t>Epicardial spasm</a:t>
                      </a:r>
                      <a:endParaRPr lang="en-GB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400" u="none" strike="noStrike" noProof="0" dirty="0">
                          <a:effectLst/>
                        </a:rPr>
                        <a:t>Microvascular spasm</a:t>
                      </a:r>
                      <a:endParaRPr lang="en-GB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50887578"/>
                  </a:ext>
                </a:extLst>
              </a:tr>
              <a:tr h="76457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u="none" strike="noStrike" noProof="0" dirty="0">
                          <a:effectLst/>
                        </a:rPr>
                        <a:t>Abnormal CFR/IMR</a:t>
                      </a:r>
                      <a:endParaRPr lang="en-GB" sz="1600" b="1" i="0" u="none" strike="noStrike" noProof="0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400" u="none" strike="noStrike" noProof="0" dirty="0">
                          <a:effectLst/>
                        </a:rPr>
                        <a:t>Microvascular dysfunction (CMD)</a:t>
                      </a:r>
                      <a:endParaRPr lang="en-GB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400" u="none" strike="noStrike" noProof="0" dirty="0">
                          <a:effectLst/>
                        </a:rPr>
                        <a:t>Epicardial spasm with CMD</a:t>
                      </a:r>
                      <a:endParaRPr lang="en-GB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400" u="none" strike="noStrike" noProof="0" dirty="0">
                          <a:effectLst/>
                        </a:rPr>
                        <a:t>Microvascular spasm with  CMD</a:t>
                      </a:r>
                      <a:endParaRPr lang="en-GB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434845215"/>
                  </a:ext>
                </a:extLst>
              </a:tr>
            </a:tbl>
          </a:graphicData>
        </a:graphic>
      </p:graphicFrame>
      <p:pic>
        <p:nvPicPr>
          <p:cNvPr id="7" name="Afbeelding 6" descr="Afbeelding met tekst, diagram, ontwerp&#10;&#10;Automatisch gegenereerde beschrijving">
            <a:extLst>
              <a:ext uri="{FF2B5EF4-FFF2-40B4-BE49-F238E27FC236}">
                <a16:creationId xmlns:a16="http://schemas.microsoft.com/office/drawing/2014/main" id="{17A0E436-4AF1-78F6-755B-D96378E1C2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682" y="1054398"/>
            <a:ext cx="3336632" cy="3883123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601FA9E8-A8C0-1021-4D20-D8B03E37F5FC}"/>
              </a:ext>
            </a:extLst>
          </p:cNvPr>
          <p:cNvSpPr txBox="1"/>
          <p:nvPr/>
        </p:nvSpPr>
        <p:spPr>
          <a:xfrm>
            <a:off x="3934721" y="1794412"/>
            <a:ext cx="18429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Possible CFT outcomes</a:t>
            </a:r>
          </a:p>
        </p:txBody>
      </p:sp>
    </p:spTree>
    <p:extLst>
      <p:ext uri="{BB962C8B-B14F-4D97-AF65-F5344CB8AC3E}">
        <p14:creationId xmlns:p14="http://schemas.microsoft.com/office/powerpoint/2010/main" val="4134370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5C056D-5E6D-86F3-CDBF-C74E5FB36C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tekst, kaart, diagram, Lettertype&#10;&#10;Automatisch gegenereerde beschrijving">
            <a:extLst>
              <a:ext uri="{FF2B5EF4-FFF2-40B4-BE49-F238E27FC236}">
                <a16:creationId xmlns:a16="http://schemas.microsoft.com/office/drawing/2014/main" id="{297B643A-43C9-79DD-427C-41095275E5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618" y="131487"/>
            <a:ext cx="4147679" cy="48816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182666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920039-61AD-892D-9081-F9D66B4F5C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550E38-EF67-7AC4-2914-F38481761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Workflow NL-CFT</a:t>
            </a:r>
          </a:p>
        </p:txBody>
      </p:sp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4B89D14E-7649-4F2B-A7E3-84486743F2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008"/>
          <a:stretch/>
        </p:blipFill>
        <p:spPr>
          <a:xfrm>
            <a:off x="539750" y="1456910"/>
            <a:ext cx="8064500" cy="857250"/>
          </a:xfr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EFA85202-71C8-F283-F2E4-6C4A2C9C80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496" y="3092985"/>
            <a:ext cx="5396404" cy="1630164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141C90AA-9330-930D-991E-098F50708E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1050" y="3092985"/>
            <a:ext cx="2743200" cy="163168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9457181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317F93-E3A3-79EC-496B-C38A2D5B1C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D33154A0-E6D4-5673-60B0-20D3315CFE0D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5" b="3780"/>
          <a:stretch/>
        </p:blipFill>
        <p:spPr bwMode="auto">
          <a:xfrm>
            <a:off x="2119630" y="130950"/>
            <a:ext cx="4738370" cy="48816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909201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087503" y="14208"/>
            <a:ext cx="6751637" cy="461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1" tIns="45705" rIns="91411" bIns="45705" anchorCtr="1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28650" indent="-2413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968375" indent="-193675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354138" indent="-193675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741488" indent="-193675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198688" indent="-19367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655888" indent="-19367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113088" indent="-19367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570288" indent="-19367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dirty="0">
                <a:solidFill>
                  <a:srgbClr val="13A0D2"/>
                </a:solidFill>
              </a:rPr>
              <a:t>NL-CFT experience</a:t>
            </a:r>
            <a:endParaRPr lang="de-DE" sz="2400" dirty="0">
              <a:solidFill>
                <a:srgbClr val="13A0D2"/>
              </a:solidFill>
            </a:endParaRPr>
          </a:p>
        </p:txBody>
      </p:sp>
      <p:sp>
        <p:nvSpPr>
          <p:cNvPr id="8" name="Tijdelijke aanduiding voor inhoud 2"/>
          <p:cNvSpPr>
            <a:spLocks noGrp="1"/>
          </p:cNvSpPr>
          <p:nvPr>
            <p:ph idx="1"/>
          </p:nvPr>
        </p:nvSpPr>
        <p:spPr>
          <a:xfrm>
            <a:off x="522000" y="802176"/>
            <a:ext cx="8100000" cy="3094024"/>
          </a:xfrm>
        </p:spPr>
        <p:txBody>
          <a:bodyPr/>
          <a:lstStyle/>
          <a:p>
            <a:r>
              <a:rPr lang="nl-NL" dirty="0" err="1"/>
              <a:t>Registry</a:t>
            </a:r>
            <a:endParaRPr lang="nl-NL" dirty="0"/>
          </a:p>
          <a:p>
            <a:pPr lvl="1"/>
            <a:r>
              <a:rPr lang="nl-NL" dirty="0" err="1"/>
              <a:t>Started</a:t>
            </a:r>
            <a:r>
              <a:rPr lang="nl-NL" dirty="0"/>
              <a:t> in 2021</a:t>
            </a:r>
          </a:p>
          <a:p>
            <a:pPr lvl="1"/>
            <a:r>
              <a:rPr lang="nl-NL" dirty="0" err="1"/>
              <a:t>Currently</a:t>
            </a:r>
            <a:r>
              <a:rPr lang="nl-NL" dirty="0"/>
              <a:t>, over 2000 </a:t>
            </a:r>
            <a:r>
              <a:rPr lang="nl-NL" dirty="0" err="1"/>
              <a:t>CFTs</a:t>
            </a:r>
            <a:r>
              <a:rPr lang="nl-NL" dirty="0"/>
              <a:t> </a:t>
            </a:r>
          </a:p>
          <a:p>
            <a:pPr lvl="1"/>
            <a:r>
              <a:rPr lang="nl-NL" dirty="0"/>
              <a:t>First </a:t>
            </a:r>
            <a:r>
              <a:rPr lang="nl-NL" dirty="0" err="1"/>
              <a:t>manuscripts</a:t>
            </a:r>
            <a:r>
              <a:rPr lang="nl-NL" dirty="0"/>
              <a:t> </a:t>
            </a:r>
            <a:r>
              <a:rPr lang="nl-NL" dirty="0" err="1"/>
              <a:t>published</a:t>
            </a:r>
            <a:endParaRPr lang="nl-NL" dirty="0"/>
          </a:p>
          <a:p>
            <a:pPr lvl="1"/>
            <a:r>
              <a:rPr lang="nl-NL" dirty="0"/>
              <a:t>First follow-up </a:t>
            </a:r>
            <a:r>
              <a:rPr lang="nl-NL" dirty="0" err="1"/>
              <a:t>manuscripts</a:t>
            </a:r>
            <a:r>
              <a:rPr lang="nl-NL" dirty="0"/>
              <a:t> in </a:t>
            </a:r>
            <a:r>
              <a:rPr lang="nl-NL" dirty="0" err="1"/>
              <a:t>preparation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69404571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E6ECF7-F5C9-E85D-74B5-AA9E7E360B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881370DF-1CB9-F3F3-BCA2-FAE6BA3851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5964"/>
            <a:ext cx="7772400" cy="509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270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743C16-7A80-4C35-82CD-723E97ECD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90D26558-5ED8-1385-C33B-4193F5D81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68" y="538480"/>
            <a:ext cx="9020664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428146"/>
      </p:ext>
    </p:extLst>
  </p:cSld>
  <p:clrMapOvr>
    <a:masterClrMapping/>
  </p:clrMapOvr>
</p:sld>
</file>

<file path=ppt/theme/theme1.xml><?xml version="1.0" encoding="utf-8"?>
<a:theme xmlns:a="http://schemas.openxmlformats.org/drawingml/2006/main" name="Standaardontwerp">
  <a:themeElements>
    <a:clrScheme name="Standaardontwerp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ardontwerp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ardontwerp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Theme">
  <a:themeElements>
    <a:clrScheme name="Radboudumc">
      <a:dk1>
        <a:srgbClr val="000000"/>
      </a:dk1>
      <a:lt1>
        <a:sysClr val="window" lastClr="FFFFFF"/>
      </a:lt1>
      <a:dk2>
        <a:srgbClr val="00AFDC"/>
      </a:dk2>
      <a:lt2>
        <a:srgbClr val="FFFFFF"/>
      </a:lt2>
      <a:accent1>
        <a:srgbClr val="006991"/>
      </a:accent1>
      <a:accent2>
        <a:srgbClr val="7FB4C8"/>
      </a:accent2>
      <a:accent3>
        <a:srgbClr val="00AFDC"/>
      </a:accent3>
      <a:accent4>
        <a:srgbClr val="7FD7ED"/>
      </a:accent4>
      <a:accent5>
        <a:srgbClr val="CCCCCC"/>
      </a:accent5>
      <a:accent6>
        <a:srgbClr val="E6E6E6"/>
      </a:accent6>
      <a:hlink>
        <a:srgbClr val="000000"/>
      </a:hlink>
      <a:folHlink>
        <a:srgbClr val="00AFDC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15421</TotalTime>
  <Words>276</Words>
  <Application>Microsoft Macintosh PowerPoint</Application>
  <PresentationFormat>Diavoorstelling (16:9)</PresentationFormat>
  <Paragraphs>83</Paragraphs>
  <Slides>16</Slides>
  <Notes>6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3</vt:i4>
      </vt:variant>
      <vt:variant>
        <vt:lpstr>Diatitels</vt:lpstr>
      </vt:variant>
      <vt:variant>
        <vt:i4>16</vt:i4>
      </vt:variant>
    </vt:vector>
  </HeadingPairs>
  <TitlesOfParts>
    <vt:vector size="23" baseType="lpstr">
      <vt:lpstr>Myriad Pro</vt:lpstr>
      <vt:lpstr>Arial</vt:lpstr>
      <vt:lpstr>Calibri</vt:lpstr>
      <vt:lpstr>Times New Roman</vt:lpstr>
      <vt:lpstr>Standaardontwerp</vt:lpstr>
      <vt:lpstr>1_Default Theme</vt:lpstr>
      <vt:lpstr>Office-thema</vt:lpstr>
      <vt:lpstr>PowerPoint-presentatie</vt:lpstr>
      <vt:lpstr>Objectives NL-CFT</vt:lpstr>
      <vt:lpstr>Coronary function test</vt:lpstr>
      <vt:lpstr>PowerPoint-presentatie</vt:lpstr>
      <vt:lpstr>Workflow NL-CFT</vt:lpstr>
      <vt:lpstr>PowerPoint-presentatie</vt:lpstr>
      <vt:lpstr>PowerPoint-presentatie</vt:lpstr>
      <vt:lpstr>PowerPoint-presentatie</vt:lpstr>
      <vt:lpstr>PowerPoint-presentatie</vt:lpstr>
      <vt:lpstr>Safety and diagnostic yield</vt:lpstr>
      <vt:lpstr>PowerPoint-presentatie</vt:lpstr>
      <vt:lpstr>PowerPoint-presentatie</vt:lpstr>
      <vt:lpstr>PowerPoint-presentatie</vt:lpstr>
      <vt:lpstr>PowerPoint-presentatie</vt:lpstr>
      <vt:lpstr>Novel trials: Registry based RCTs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Novel Physiologic Indices to Predict Functional Recovery After STEMI CVOI cursus 2017</dc:title>
  <dc:creator>Niels van Royen</dc:creator>
  <cp:lastModifiedBy>Damman, Peter</cp:lastModifiedBy>
  <cp:revision>277</cp:revision>
  <dcterms:created xsi:type="dcterms:W3CDTF">2017-10-05T09:29:07Z</dcterms:created>
  <dcterms:modified xsi:type="dcterms:W3CDTF">2025-08-29T06:53:26Z</dcterms:modified>
</cp:coreProperties>
</file>